
<file path=[Content_Types].xml><?xml version="1.0" encoding="utf-8"?>
<Types xmlns="http://schemas.openxmlformats.org/package/2006/content-types">
  <Default Extension="fntdata" ContentType="application/x-fontdata"/>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1" r:id="rId3"/>
  </p:sldMasterIdLst>
  <p:notesMasterIdLst>
    <p:notesMasterId r:id="rId37"/>
  </p:notesMasterIdLst>
  <p:sldIdLst>
    <p:sldId id="256" r:id="rId4"/>
    <p:sldId id="257"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90" r:id="rId30"/>
    <p:sldId id="289" r:id="rId31"/>
    <p:sldId id="284" r:id="rId32"/>
    <p:sldId id="285" r:id="rId33"/>
    <p:sldId id="286" r:id="rId34"/>
    <p:sldId id="287" r:id="rId35"/>
    <p:sldId id="288" r:id="rId36"/>
  </p:sldIdLst>
  <p:sldSz cx="12192000" cy="6858000"/>
  <p:notesSz cx="6858000" cy="9144000"/>
  <p:embeddedFontLst>
    <p:embeddedFont>
      <p:font typeface="Average" pitchFamily="2" charset="77"/>
      <p:regular r:id="rId38"/>
    </p:embeddedFont>
    <p:embeddedFont>
      <p:font typeface="Google Sans" pitchFamily="2" charset="0"/>
      <p:regular r:id="rId39"/>
      <p:bold r:id="rId40"/>
      <p:italic r:id="rId41"/>
      <p:boldItalic r:id="rId42"/>
    </p:embeddedFont>
    <p:embeddedFont>
      <p:font typeface="Montserrat" pitchFamily="2" charset="77"/>
      <p:regular r:id="rId43"/>
      <p:bold r:id="rId44"/>
      <p:italic r:id="rId45"/>
      <p:boldItalic r:id="rId46"/>
    </p:embeddedFont>
    <p:embeddedFont>
      <p:font typeface="Oswald" pitchFamily="2" charset="77"/>
      <p:regular r:id="rId47"/>
      <p:bold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gcO5k7f9IMU+EOGIq/zuEjCNJb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505521-CBC4-4149-BE58-5AD258E92505}" v="1053" dt="2026-09-01T12:42:29.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680"/>
    <p:restoredTop sz="44643"/>
  </p:normalViewPr>
  <p:slideViewPr>
    <p:cSldViewPr snapToGrid="0">
      <p:cViewPr varScale="1">
        <p:scale>
          <a:sx n="50" d="100"/>
          <a:sy n="50" d="100"/>
        </p:scale>
        <p:origin x="2776" y="168"/>
      </p:cViewPr>
      <p:guideLst/>
    </p:cSldViewPr>
  </p:slideViewPr>
  <p:outlineViewPr>
    <p:cViewPr>
      <p:scale>
        <a:sx n="33" d="100"/>
        <a:sy n="33" d="100"/>
      </p:scale>
      <p:origin x="0" y="-1921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2.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5.fntdata"/><Relationship Id="rId47" Type="http://schemas.openxmlformats.org/officeDocument/2006/relationships/font" Target="fonts/font10.fntdata"/><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7.fntdata"/><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6.fntdata"/><Relationship Id="rId48" Type="http://schemas.openxmlformats.org/officeDocument/2006/relationships/font" Target="fonts/font11.fntdata"/><Relationship Id="rId56" Type="http://schemas.microsoft.com/office/2015/10/relationships/revisionInfo" Target="revisionInfo.xml"/><Relationship Id="rId8" Type="http://schemas.openxmlformats.org/officeDocument/2006/relationships/slide" Target="slides/slide5.xml"/><Relationship Id="rId51" Type="http://customschemas.google.com/relationships/presentationmetadata" Target="meta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1.fntdata"/><Relationship Id="rId46" Type="http://schemas.openxmlformats.org/officeDocument/2006/relationships/font" Target="fonts/font9.fntdata"/><Relationship Id="rId20" Type="http://schemas.openxmlformats.org/officeDocument/2006/relationships/slide" Target="slides/slide17.xml"/><Relationship Id="rId41" Type="http://schemas.openxmlformats.org/officeDocument/2006/relationships/font" Target="fonts/font4.fntdata"/><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3" Type="http://schemas.openxmlformats.org/officeDocument/2006/relationships/hyperlink" Target="https://northumberlandict.my.canva.site/support2627/" TargetMode="External"/><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a:p>
            <a:pPr marL="158750" marR="0" lvl="0" indent="0" algn="l" rtl="0">
              <a:lnSpc>
                <a:spcPct val="100000"/>
              </a:lnSpc>
              <a:spcBef>
                <a:spcPts val="0"/>
              </a:spcBef>
              <a:spcAft>
                <a:spcPts val="0"/>
              </a:spcAft>
              <a:buSzPts val="1100"/>
              <a:buNone/>
            </a:pPr>
            <a:r>
              <a:rPr lang="en-GB"/>
              <a:t>stress that the internet offers amazing opportunities, it allows our children to learn, be creative and sociable and have fun – we’re not here to demonise the internet. When we send our children out into the real world to go to school, attend clubs and birthday parties we’ve already taught them about road safety, put boundaries in place about where and when they are allowed to go and we’ve probably guided them through friendship issues and any other worries they might have.  When our children step out into their virtual world, it’s exactly the same - we have to ensure that there are boundaries and rules in place and that our children are aware of the risks and that they have the skills to navigate them – keeping themselves as safe as possible. </a:t>
            </a:r>
            <a:endParaRPr/>
          </a:p>
          <a:p>
            <a:pPr marL="457200" lvl="0" indent="-228600" algn="l" rtl="0">
              <a:lnSpc>
                <a:spcPct val="100000"/>
              </a:lnSpc>
              <a:spcBef>
                <a:spcPts val="0"/>
              </a:spcBef>
              <a:spcAft>
                <a:spcPts val="0"/>
              </a:spcAft>
              <a:buSzPts val="1100"/>
              <a:buNone/>
            </a:pPr>
            <a:endParaRPr/>
          </a:p>
        </p:txBody>
      </p:sp>
      <p:sp>
        <p:nvSpPr>
          <p:cNvPr id="201" name="Google Shape;201;p1: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1</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dirty="0"/>
              <a:t>Introduce yourself and set out plan for the session - to ensure we’re aware of key risks,  review best practice to ensure staff and students are best protected when using IT inside and outside of school. </a:t>
            </a:r>
            <a:endParaRPr dirty="0"/>
          </a:p>
        </p:txBody>
      </p:sp>
      <p:sp>
        <p:nvSpPr>
          <p:cNvPr id="210" name="Google Shape;210;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33" name="Google Shape;233;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r>
              <a:rPr lang="en-GB"/>
              <a:t>Our aim as teachers is to support our children to be digitally resilient –so that they can have fun, learn and be creative whilst having the knowledge and critical thinking skills to stay safe. </a:t>
            </a:r>
            <a:endParaRPr/>
          </a:p>
          <a:p>
            <a:pPr marL="457200" lvl="0" indent="-228600" algn="l" rtl="0">
              <a:lnSpc>
                <a:spcPct val="100000"/>
              </a:lnSpc>
              <a:spcBef>
                <a:spcPts val="0"/>
              </a:spcBef>
              <a:spcAft>
                <a:spcPts val="0"/>
              </a:spcAft>
              <a:buSzPts val="1100"/>
              <a:buNone/>
            </a:pPr>
            <a:endParaRPr/>
          </a:p>
        </p:txBody>
      </p:sp>
      <p:sp>
        <p:nvSpPr>
          <p:cNvPr id="234" name="Google Shape;234;p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3</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48" name="Google Shape;24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Char char="●"/>
            </a:pPr>
            <a:r>
              <a:rPr lang="en-GB"/>
              <a:t>KCSIE categorises online risk into these four areas. It can be useful to remember the  4 Cs and use these when assessing a website, app or game the children you work with are accessing.</a:t>
            </a:r>
            <a:endParaRPr/>
          </a:p>
        </p:txBody>
      </p:sp>
      <p:sp>
        <p:nvSpPr>
          <p:cNvPr id="249" name="Google Shape;249;p6: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4</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a:p>
            <a:pPr marL="0" lvl="0" indent="0" algn="l" rtl="0">
              <a:lnSpc>
                <a:spcPct val="100000"/>
              </a:lnSpc>
              <a:spcBef>
                <a:spcPts val="0"/>
              </a:spcBef>
              <a:spcAft>
                <a:spcPts val="0"/>
              </a:spcAft>
              <a:buSzPts val="1100"/>
              <a:buNone/>
            </a:pPr>
            <a:endParaRPr/>
          </a:p>
          <a:p>
            <a:pPr marL="381000" marR="381000" lvl="0" indent="0" algn="l" rtl="0">
              <a:lnSpc>
                <a:spcPct val="115000"/>
              </a:lnSpc>
              <a:spcBef>
                <a:spcPts val="1200"/>
              </a:spcBef>
              <a:spcAft>
                <a:spcPts val="0"/>
              </a:spcAft>
              <a:buClr>
                <a:schemeClr val="dk1"/>
              </a:buClr>
              <a:buSzPts val="1100"/>
              <a:buFont typeface="Arial"/>
              <a:buNone/>
            </a:pPr>
            <a:r>
              <a:rPr lang="en-GB">
                <a:solidFill>
                  <a:schemeClr val="dk1"/>
                </a:solidFill>
              </a:rPr>
              <a:t>Contact focuses on who young people interact with online, covering harmful communication with other users as well as emerging interactions with artificial intelligence."</a:t>
            </a:r>
            <a:endParaRPr>
              <a:solidFill>
                <a:schemeClr val="dk1"/>
              </a:solidFill>
            </a:endParaRPr>
          </a:p>
          <a:p>
            <a:pPr marL="0" lvl="0" indent="0" algn="l" rtl="0">
              <a:lnSpc>
                <a:spcPct val="100000"/>
              </a:lnSpc>
              <a:spcBef>
                <a:spcPts val="120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
        <p:nvSpPr>
          <p:cNvPr id="265" name="Google Shape;265;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sz="1200" dirty="0">
              <a:solidFill>
                <a:schemeClr val="dk1"/>
              </a:solidFill>
            </a:endParaRPr>
          </a:p>
          <a:p>
            <a:pPr marL="0" lvl="0" indent="0" algn="l" rtl="0">
              <a:spcBef>
                <a:spcPts val="0"/>
              </a:spcBef>
              <a:spcAft>
                <a:spcPts val="0"/>
              </a:spcAft>
              <a:buSzPts val="1100"/>
              <a:buNone/>
            </a:pPr>
            <a:r>
              <a:rPr lang="en-GB" dirty="0"/>
              <a:t>Moving on to our second slide on Contact risks, we need to talk about an emerging area that KCSIE 2026 explicitly highlights: synthetic contact and AI chatbots. Historically, contact risk meant a young person interacting with another human online. Today, contact includes interactions with non-human AI entities.</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SzPts val="1100"/>
              <a:buNone/>
            </a:pPr>
            <a:r>
              <a:rPr lang="en-GB" dirty="0"/>
              <a:t>To put the scale into perspective: around two-thirds of young people aged 9 to 17 are actively using AI chatbots, and usage of platforms like ChatGPT has almost doubled in just 18 months. Crucially, 58% of children aged 9 to 12 report using these tools, despite most platforms having a minimum age requirement of 13.</a:t>
            </a:r>
            <a:endParaRPr dirty="0"/>
          </a:p>
          <a:p>
            <a:pPr marL="0" lvl="0" indent="0" algn="l" rtl="0">
              <a:spcBef>
                <a:spcPts val="0"/>
              </a:spcBef>
              <a:spcAft>
                <a:spcPts val="0"/>
              </a:spcAft>
              <a:buClr>
                <a:schemeClr val="dk1"/>
              </a:buClr>
              <a:buSzPts val="1100"/>
              <a:buFont typeface="Arial"/>
              <a:buNone/>
            </a:pPr>
            <a:endParaRPr dirty="0"/>
          </a:p>
          <a:p>
            <a:pPr marL="0" lvl="0" indent="0" algn="l" rtl="0">
              <a:spcBef>
                <a:spcPts val="0"/>
              </a:spcBef>
              <a:spcAft>
                <a:spcPts val="0"/>
              </a:spcAft>
              <a:buSzPts val="1100"/>
              <a:buNone/>
            </a:pPr>
            <a:r>
              <a:rPr lang="en-GB" dirty="0"/>
              <a:t>From a safeguarding perspective, there are two primary contact dynamics we need to be aware of:</a:t>
            </a:r>
            <a:endParaRPr dirty="0"/>
          </a:p>
          <a:p>
            <a:pPr marL="0" lvl="0" indent="0" algn="l" rtl="0">
              <a:spcBef>
                <a:spcPts val="0"/>
              </a:spcBef>
              <a:spcAft>
                <a:spcPts val="0"/>
              </a:spcAft>
              <a:buClr>
                <a:schemeClr val="dk1"/>
              </a:buClr>
              <a:buSzPts val="1100"/>
              <a:buFont typeface="Arial"/>
              <a:buNone/>
            </a:pPr>
            <a:endParaRPr dirty="0"/>
          </a:p>
          <a:p>
            <a:pPr marL="457200" lvl="0" indent="-298450" algn="l" rtl="0">
              <a:spcBef>
                <a:spcPts val="0"/>
              </a:spcBef>
              <a:spcAft>
                <a:spcPts val="0"/>
              </a:spcAft>
              <a:buSzPts val="1100"/>
              <a:buAutoNum type="arabicPeriod"/>
            </a:pPr>
            <a:r>
              <a:rPr lang="en-GB" dirty="0"/>
              <a:t>Synthetic Friendships &amp; Emotional Dependency: Over a third of children who use chatbots say it feels like talking to a real friend. That figure jumps to almost a quarter among vulnerable children using them specifically because they feel they have no one else to talk to. Chatbots are programmed to be endlessly patient, empathetic, and agreeable. They never challenge the user, which can create a false sense of intimacy and emotionally isolate vulnerable children from seeking real-world support.</a:t>
            </a:r>
            <a:endParaRPr dirty="0"/>
          </a:p>
          <a:p>
            <a:pPr marL="457200" lvl="0" indent="-298450" algn="l" rtl="0">
              <a:spcBef>
                <a:spcPts val="0"/>
              </a:spcBef>
              <a:spcAft>
                <a:spcPts val="0"/>
              </a:spcAft>
              <a:buSzPts val="1100"/>
              <a:buAutoNum type="arabicPeriod"/>
            </a:pPr>
            <a:r>
              <a:rPr lang="en-GB" dirty="0"/>
              <a:t>Unsafe Advice &amp; Misplaced Trust: Nearly a quarter of young chatbot users turn to AI for advice on personal dilemmas, mental health, or body image. Alarmingly, 40% of young people have absolute trust in the advice given, with no concerns about following it. User testing shows these models can bypass safety filters and provide inaccurate, inappropriate, or dangerous guidance.</a:t>
            </a:r>
            <a:endParaRPr dirty="0"/>
          </a:p>
          <a:p>
            <a:pPr marL="457200" lvl="0" indent="0" algn="l" rtl="0">
              <a:spcBef>
                <a:spcPts val="0"/>
              </a:spcBef>
              <a:spcAft>
                <a:spcPts val="0"/>
              </a:spcAft>
              <a:buNone/>
            </a:pPr>
            <a:endParaRPr dirty="0"/>
          </a:p>
          <a:p>
            <a:pPr marL="0" lvl="0" indent="0" algn="l" rtl="0">
              <a:spcBef>
                <a:spcPts val="0"/>
              </a:spcBef>
              <a:spcAft>
                <a:spcPts val="0"/>
              </a:spcAft>
              <a:buClr>
                <a:schemeClr val="dk1"/>
              </a:buClr>
              <a:buSzPts val="1100"/>
              <a:buFont typeface="Arial"/>
              <a:buNone/>
            </a:pPr>
            <a:r>
              <a:rPr lang="en-GB" dirty="0"/>
              <a:t>Because safety controls remain inconsistent and under-age access is widespread, staff must understand that synthetic contact is a genuine safeguarding issue.</a:t>
            </a:r>
            <a:endParaRPr dirty="0"/>
          </a:p>
          <a:p>
            <a:pPr marL="0" lvl="0" indent="0" algn="l" rtl="0">
              <a:spcBef>
                <a:spcPts val="0"/>
              </a:spcBef>
              <a:spcAft>
                <a:spcPts val="0"/>
              </a:spcAft>
              <a:buSzPts val="1100"/>
              <a:buNone/>
            </a:pPr>
            <a:r>
              <a:rPr lang="en-GB" dirty="0"/>
              <a:t>This is a complex and rapidly evolving topic. If your team would like to explore AI related risks in more depth, we have a 30 minute add on session available - we’d recommend that at the very least your DSL accesses this additional material.</a:t>
            </a:r>
            <a:endParaRPr sz="1200" dirty="0">
              <a:solidFill>
                <a:schemeClr val="dk1"/>
              </a:solidFill>
            </a:endParaRPr>
          </a:p>
          <a:p>
            <a:pPr marL="914400" lvl="0" indent="0" algn="l" rtl="0">
              <a:lnSpc>
                <a:spcPct val="115000"/>
              </a:lnSpc>
              <a:spcBef>
                <a:spcPts val="0"/>
              </a:spcBef>
              <a:spcAft>
                <a:spcPts val="0"/>
              </a:spcAft>
              <a:buSzPts val="1100"/>
              <a:buNone/>
            </a:pPr>
            <a:endParaRPr dirty="0"/>
          </a:p>
        </p:txBody>
      </p:sp>
      <p:sp>
        <p:nvSpPr>
          <p:cNvPr id="277" name="Google Shape;277;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1200"/>
              </a:spcAft>
              <a:buClr>
                <a:schemeClr val="dk1"/>
              </a:buClr>
              <a:buSzPts val="1100"/>
              <a:buFont typeface="Arial"/>
              <a:buNone/>
            </a:pPr>
            <a:r>
              <a:rPr lang="en-GB">
                <a:solidFill>
                  <a:schemeClr val="dk1"/>
                </a:solidFill>
              </a:rPr>
              <a:t>Conduct focuses on how young people behave online and how their personal actions can cause harm to themselves or others.</a:t>
            </a:r>
            <a:endParaRPr>
              <a:solidFill>
                <a:schemeClr val="dk1"/>
              </a:solidFill>
            </a:endParaRPr>
          </a:p>
        </p:txBody>
      </p:sp>
      <p:sp>
        <p:nvSpPr>
          <p:cNvPr id="283" name="Google Shape;283;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9" name="Google Shape;289;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a:solidFill>
                  <a:schemeClr val="dk1"/>
                </a:solidFill>
              </a:rPr>
              <a:t>Under KCSIE 2026, conduct encompasses traditional concerns such as cyberbullying, hate speech, and the sharing of nude or semi-nude images. However, we must also recognise how technology has expanded what 'harmful conduct' looks like today:</a:t>
            </a:r>
            <a:endParaRPr>
              <a:solidFill>
                <a:schemeClr val="dk1"/>
              </a:solidFill>
            </a:endParaRPr>
          </a:p>
          <a:p>
            <a:pPr marL="457200" lvl="0" indent="-298450" algn="l" rtl="0">
              <a:lnSpc>
                <a:spcPct val="115000"/>
              </a:lnSpc>
              <a:spcBef>
                <a:spcPts val="1200"/>
              </a:spcBef>
              <a:spcAft>
                <a:spcPts val="0"/>
              </a:spcAft>
              <a:buClr>
                <a:schemeClr val="dk1"/>
              </a:buClr>
              <a:buSzPts val="1100"/>
              <a:buAutoNum type="arabicPeriod"/>
            </a:pPr>
            <a:r>
              <a:rPr lang="en-GB" b="1">
                <a:solidFill>
                  <a:schemeClr val="dk1"/>
                </a:solidFill>
              </a:rPr>
              <a:t>Cybercrime as a Safeguarding Issue:</a:t>
            </a:r>
            <a:r>
              <a:rPr lang="en-GB">
                <a:solidFill>
                  <a:schemeClr val="dk1"/>
                </a:solidFill>
              </a:rPr>
              <a:t> KCSIE 2026 places an expanded focus on Computer Misuse Act offences. When students engage in cybercrime—such as launching DDoS attacks against school systems or attempting unauthorized access—this should be treated as a safeguarding vulnerability and a sign of potential exploitation or manipulation, rather than purely a disciplinary issue.</a:t>
            </a:r>
            <a:endParaRPr>
              <a:solidFill>
                <a:schemeClr val="dk1"/>
              </a:solidFill>
            </a:endParaRPr>
          </a:p>
          <a:p>
            <a:pPr marL="457200" lvl="0" indent="-298450" algn="l" rtl="0">
              <a:lnSpc>
                <a:spcPct val="115000"/>
              </a:lnSpc>
              <a:spcBef>
                <a:spcPts val="0"/>
              </a:spcBef>
              <a:spcAft>
                <a:spcPts val="0"/>
              </a:spcAft>
              <a:buClr>
                <a:schemeClr val="dk1"/>
              </a:buClr>
              <a:buSzPts val="1100"/>
              <a:buAutoNum type="arabicPeriod"/>
            </a:pPr>
            <a:r>
              <a:rPr lang="en-GB" b="1">
                <a:solidFill>
                  <a:schemeClr val="dk1"/>
                </a:solidFill>
              </a:rPr>
              <a:t>AI-Generated Image Abuse:</a:t>
            </a:r>
            <a:r>
              <a:rPr lang="en-GB">
                <a:solidFill>
                  <a:schemeClr val="dk1"/>
                </a:solidFill>
              </a:rPr>
              <a:t> Conduct now explicitly includes pupils using AI apps or 'nudification' tools to generate or alter photos of peers or staff into sexually explicit images. creating, possessing, or sharing AI-generated explicit images of anyone under 18 is illegal CSAM under UK law, regardless of whether a real camera was used.</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a:solidFill>
                  <a:schemeClr val="dk1"/>
                </a:solidFill>
              </a:rPr>
              <a:t>Understanding these boundaries helps us spot early warning signs and guide pupils toward safer online choices</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a:solidFill>
                  <a:schemeClr val="dk1"/>
                </a:solidFill>
              </a:rPr>
              <a:t>Let's look at how this plays out in practice with a real-world scenario of an online group chat. </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a:solidFill>
                  <a:schemeClr val="dk1"/>
                </a:solidFill>
              </a:rPr>
              <a:t>Immediately after the simulation, the video will transition to a </a:t>
            </a:r>
            <a:r>
              <a:rPr lang="en-GB" b="1">
                <a:solidFill>
                  <a:schemeClr val="dk1"/>
                </a:solidFill>
              </a:rPr>
              <a:t>yellow overview screen</a:t>
            </a:r>
            <a:r>
              <a:rPr lang="en-GB">
                <a:solidFill>
                  <a:schemeClr val="dk1"/>
                </a:solidFill>
              </a:rPr>
              <a:t>. Please </a:t>
            </a:r>
            <a:r>
              <a:rPr lang="en-GB" b="1">
                <a:solidFill>
                  <a:schemeClr val="dk1"/>
                </a:solidFill>
              </a:rPr>
              <a:t>pause the video at that screen</a:t>
            </a:r>
            <a:r>
              <a:rPr lang="en-GB">
                <a:solidFill>
                  <a:schemeClr val="dk1"/>
                </a:solidFill>
              </a:rPr>
              <a:t> and refer to your teacher notes to begin your group discussion.</a:t>
            </a:r>
            <a:endParaRPr>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a:solidFill>
                <a:schemeClr val="dk1"/>
              </a:solidFill>
            </a:endParaRPr>
          </a:p>
          <a:p>
            <a:pPr marL="0" marR="0" lvl="0" indent="0" algn="l" rtl="0">
              <a:lnSpc>
                <a:spcPct val="100000"/>
              </a:lnSpc>
              <a:spcBef>
                <a:spcPts val="1200"/>
              </a:spcBef>
              <a:spcAft>
                <a:spcPts val="0"/>
              </a:spcAft>
              <a:buClr>
                <a:srgbClr val="000000"/>
              </a:buClr>
              <a:buSzPts val="1100"/>
              <a:buFont typeface="Arial"/>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f56eb52d5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4" name="Google Shape;294;g3f56eb52d57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100"/>
              <a:buFont typeface="Arial"/>
              <a:buNone/>
            </a:pPr>
            <a:endParaRPr dirty="0"/>
          </a:p>
          <a:p>
            <a:pPr marL="0" marR="0" lvl="0" indent="0" algn="l" rtl="0">
              <a:lnSpc>
                <a:spcPct val="100000"/>
              </a:lnSpc>
              <a:spcBef>
                <a:spcPts val="0"/>
              </a:spcBef>
              <a:spcAft>
                <a:spcPts val="0"/>
              </a:spcAft>
              <a:buClr>
                <a:srgbClr val="000000"/>
              </a:buClr>
              <a:buSzPts val="1100"/>
              <a:buFont typeface="Arial"/>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3dbb23996a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3dbb23996a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GB" sz="1350">
                <a:solidFill>
                  <a:srgbClr val="253045"/>
                </a:solidFill>
                <a:latin typeface="Montserrat"/>
                <a:ea typeface="Montserrat"/>
                <a:cs typeface="Montserrat"/>
                <a:sym typeface="Montserrat"/>
              </a:rPr>
              <a:t>Here is an example of how online interactions can become harmful, this scenario could fall into various categories - how the young people CONDUCT themselves, CONTACT as the children interact with one another in a harmful way, and also CONTENT with regards to the image that was produced. </a:t>
            </a:r>
            <a:endParaRPr sz="1350">
              <a:solidFill>
                <a:srgbClr val="253045"/>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350">
              <a:solidFill>
                <a:srgbClr val="253045"/>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GB" sz="1350">
                <a:solidFill>
                  <a:srgbClr val="253045"/>
                </a:solidFill>
                <a:latin typeface="Montserrat"/>
                <a:ea typeface="Montserrat"/>
                <a:cs typeface="Montserrat"/>
                <a:sym typeface="Montserrat"/>
              </a:rPr>
              <a:t>OK, please pause the presentation here and refer to the session notes for your talking points. </a:t>
            </a:r>
            <a:endParaRPr sz="1350">
              <a:solidFill>
                <a:srgbClr val="253045"/>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endParaRPr sz="1350">
              <a:solidFill>
                <a:srgbClr val="253045"/>
              </a:solidFill>
              <a:latin typeface="Montserrat"/>
              <a:ea typeface="Montserrat"/>
              <a:cs typeface="Montserrat"/>
              <a:sym typeface="Montserrat"/>
            </a:endParaRPr>
          </a:p>
          <a:p>
            <a:pPr marL="0" lvl="0" indent="0" algn="l" rtl="0">
              <a:spcBef>
                <a:spcPts val="0"/>
              </a:spcBef>
              <a:spcAft>
                <a:spcPts val="0"/>
              </a:spcAft>
              <a:buClr>
                <a:schemeClr val="dk1"/>
              </a:buClr>
              <a:buSzPts val="1100"/>
              <a:buFont typeface="Arial"/>
              <a:buNone/>
            </a:pPr>
            <a:r>
              <a:rPr lang="en-GB" sz="1350">
                <a:solidFill>
                  <a:srgbClr val="253045"/>
                </a:solidFill>
                <a:latin typeface="Montserrat"/>
                <a:ea typeface="Montserrat"/>
                <a:cs typeface="Montserrat"/>
                <a:sym typeface="Montserrat"/>
              </a:rPr>
              <a:t>Resume the video when you’re ready.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f5bd2148d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g3f5bd2148d2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a:p>
            <a:pPr marL="158750" marR="0" lvl="0" indent="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r>
              <a:rPr lang="en-GB"/>
              <a:t>Welcome back</a:t>
            </a:r>
            <a:endParaRPr/>
          </a:p>
        </p:txBody>
      </p:sp>
      <p:sp>
        <p:nvSpPr>
          <p:cNvPr id="307" name="Google Shape;307;g3f5bd2148d2_0_14: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12</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a:solidFill>
                  <a:schemeClr val="dk1"/>
                </a:solidFill>
              </a:rPr>
              <a:t>Content focuses on what young people see, hear, or read online, and the potential harm caused by exposure to illegal, inappropriate, or harmful material</a:t>
            </a:r>
            <a:endParaRPr>
              <a:solidFill>
                <a:schemeClr val="dk1"/>
              </a:solidFill>
            </a:endParaRPr>
          </a:p>
          <a:p>
            <a:pPr marL="0" lvl="0" indent="0" algn="l" rtl="0">
              <a:lnSpc>
                <a:spcPct val="100000"/>
              </a:lnSpc>
              <a:spcBef>
                <a:spcPts val="1200"/>
              </a:spcBef>
              <a:spcAft>
                <a:spcPts val="0"/>
              </a:spcAft>
              <a:buClr>
                <a:schemeClr val="dk1"/>
              </a:buClr>
              <a:buSzPts val="1100"/>
              <a:buFont typeface="Arial"/>
              <a:buNone/>
            </a:pPr>
            <a:endParaRPr/>
          </a:p>
        </p:txBody>
      </p:sp>
      <p:sp>
        <p:nvSpPr>
          <p:cNvPr id="316" name="Google Shape;316;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2" name="Google Shape;322;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Content risk exists on a broad spectrum. At one end, it begins with subtle commercial persuasion—influencer marketing, unlabelled promotions, or covert ads that create problems young people didn't know they had, often appearing as friendly top tips.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Moving along that spectrum, we see the impact of misinformation, fake news, and increasingly, </a:t>
            </a:r>
            <a:r>
              <a:rPr lang="en-GB" b="1" dirty="0">
                <a:solidFill>
                  <a:schemeClr val="dk1"/>
                </a:solidFill>
              </a:rPr>
              <a:t>AI-generated synthetic media and deepfakes</a:t>
            </a:r>
            <a:r>
              <a:rPr lang="en-GB" dirty="0">
                <a:solidFill>
                  <a:schemeClr val="dk1"/>
                </a:solidFill>
              </a:rPr>
              <a:t>, which blur the line between fact and opinion.</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Further along the scale lies more dangerous, extreme content. Online platforms use algorithms designed to maximise engagement. When a vulnerable, disengaged, or lonely young person clicks on a video, the algorithm repeatedly feeds them similar, stronger material. What starts as superficial viewing quickly becomes an </a:t>
            </a:r>
            <a:r>
              <a:rPr lang="en-GB" b="1" dirty="0">
                <a:solidFill>
                  <a:schemeClr val="dk1"/>
                </a:solidFill>
              </a:rPr>
              <a:t>algorithmic 'rabbit hole' or echo chamber</a:t>
            </a:r>
            <a:r>
              <a:rPr lang="en-GB" dirty="0">
                <a:solidFill>
                  <a:schemeClr val="dk1"/>
                </a:solidFill>
              </a:rPr>
              <a:t>, reinforcing negative messaging and driving them toward misogynistic rhetoric, hate speech, or radicalisation.</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Crucially, radicalisation and extreme ideologies exploit real-world vulnerabilities—such as isolation, bullying, or a lack of belonging. KCSIE 2026 explicitly highlights misogyny, anti-Semitism, and online hate alongside radicalisation.</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Our most powerful defence is twofold: first, equipping pupils with media literacy and critical thinking skills to recognize when they are being manipulated; and second, maintaining a supportive, emotionally literate environment where young people feel connected and far less susceptible to online hate groups.</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endParaRPr dirty="0">
              <a:solidFill>
                <a:schemeClr val="dk1"/>
              </a:solidFill>
            </a:endParaRPr>
          </a:p>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3dabb6a0fde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3dabb6a0fd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GB" dirty="0">
                <a:solidFill>
                  <a:schemeClr val="dk1"/>
                </a:solidFill>
              </a:rPr>
              <a:t>Misogyny is a form of hate that sits within the category of content, which directly targets women and girls. Online, it is heavily promoted within a network of forums, creators, and communities known collectively as the </a:t>
            </a:r>
            <a:r>
              <a:rPr lang="en-GB" b="1" dirty="0">
                <a:solidFill>
                  <a:schemeClr val="dk1"/>
                </a:solidFill>
              </a:rPr>
              <a:t>'manosphere.'</a:t>
            </a:r>
            <a:endParaRPr b="1"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dirty="0">
                <a:solidFill>
                  <a:schemeClr val="dk1"/>
                </a:solidFill>
              </a:rPr>
              <a:t>High-profile influencers in this space peddle increasingly radical and sensationalized ideas to capture the attention of vulnerable young people. By mixing basic self-improvement advice with hate-driven content, they place immense pressure on boys to look and behave a certain way—all designed to drive algorithmic engagement and maximize profit.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dirty="0">
                <a:solidFill>
                  <a:schemeClr val="dk1"/>
                </a:solidFill>
              </a:rPr>
              <a:t>Let's look at how this plays out in practice with a real-world scenario of a pupil being pulled into the online world of the manosphere. Pay close attention to how simple, innocent searches—like basic fitness tips—can gradually trigger algorithms that lead a user down an extreme 'rabbit hole.' While accelerated for the purposes of this presentation, this reflects the real escalation many young people experience.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dirty="0">
                <a:solidFill>
                  <a:schemeClr val="dk1"/>
                </a:solidFill>
              </a:rPr>
              <a:t>Immediately after the simulation, the video will transition to a </a:t>
            </a:r>
            <a:r>
              <a:rPr lang="en-GB" b="1" dirty="0">
                <a:solidFill>
                  <a:schemeClr val="dk1"/>
                </a:solidFill>
              </a:rPr>
              <a:t>yellow overview screen</a:t>
            </a:r>
            <a:r>
              <a:rPr lang="en-GB" dirty="0">
                <a:solidFill>
                  <a:schemeClr val="dk1"/>
                </a:solidFill>
              </a:rPr>
              <a:t>. Please </a:t>
            </a:r>
            <a:r>
              <a:rPr lang="en-GB" b="1" dirty="0">
                <a:solidFill>
                  <a:schemeClr val="dk1"/>
                </a:solidFill>
              </a:rPr>
              <a:t>pause the video at that screen</a:t>
            </a:r>
            <a:r>
              <a:rPr lang="en-GB" dirty="0">
                <a:solidFill>
                  <a:schemeClr val="dk1"/>
                </a:solidFill>
              </a:rPr>
              <a:t> and refer to your teacher notes to begin your group discussion.</a:t>
            </a:r>
            <a:endParaRPr dirty="0">
              <a:solidFill>
                <a:schemeClr val="dk1"/>
              </a:solidFill>
            </a:endParaRPr>
          </a:p>
          <a:p>
            <a:pPr marL="0" lvl="0" indent="0" algn="l" rtl="0">
              <a:spcBef>
                <a:spcPts val="1200"/>
              </a:spcBef>
              <a:spcAft>
                <a:spcPts val="0"/>
              </a:spcAft>
              <a:buClr>
                <a:schemeClr val="dk1"/>
              </a:buClr>
              <a:buSzPts val="1100"/>
              <a:buFont typeface="Arial"/>
              <a:buNone/>
            </a:pPr>
            <a:endParaRPr dirty="0">
              <a:solidFill>
                <a:schemeClr val="dk1"/>
              </a:solidFill>
            </a:endParaRPr>
          </a:p>
          <a:p>
            <a:pPr marL="0" lvl="0" indent="0" algn="l" rtl="0">
              <a:spcBef>
                <a:spcPts val="0"/>
              </a:spcBef>
              <a:spcAft>
                <a:spcPts val="0"/>
              </a:spcAft>
              <a:buNone/>
            </a:pPr>
            <a:endParaRPr sz="1350" dirty="0">
              <a:solidFill>
                <a:srgbClr val="253045"/>
              </a:solidFill>
              <a:latin typeface="Montserrat"/>
              <a:ea typeface="Montserrat"/>
              <a:cs typeface="Montserrat"/>
              <a:sym typeface="Montserrat"/>
            </a:endParaRPr>
          </a:p>
          <a:p>
            <a:pPr marL="0" lvl="0" indent="0" algn="l" rtl="0">
              <a:spcBef>
                <a:spcPts val="0"/>
              </a:spcBef>
              <a:spcAft>
                <a:spcPts val="0"/>
              </a:spcAft>
              <a:buNone/>
            </a:pPr>
            <a:endParaRPr sz="1350" dirty="0">
              <a:solidFill>
                <a:srgbClr val="253045"/>
              </a:solidFill>
              <a:latin typeface="Montserrat"/>
              <a:ea typeface="Montserrat"/>
              <a:cs typeface="Montserrat"/>
              <a:sym typeface="Montserrat"/>
            </a:endParaRPr>
          </a:p>
          <a:p>
            <a:pPr marL="0" lvl="0" indent="0" algn="l" rtl="0">
              <a:spcBef>
                <a:spcPts val="0"/>
              </a:spcBef>
              <a:spcAft>
                <a:spcPts val="0"/>
              </a:spcAft>
              <a:buNone/>
            </a:pPr>
            <a:endParaRPr sz="1350" dirty="0">
              <a:solidFill>
                <a:srgbClr val="253045"/>
              </a:solidFill>
              <a:latin typeface="Montserrat"/>
              <a:ea typeface="Montserrat"/>
              <a:cs typeface="Montserrat"/>
              <a:sym typeface="Montserrat"/>
            </a:endParaRPr>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f5bd2148d2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f5bd2148d2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dabb6a0fde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9" name="Google Shape;339;g3dabb6a0fde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350">
              <a:solidFill>
                <a:srgbClr val="253045"/>
              </a:solidFill>
              <a:latin typeface="Montserrat"/>
              <a:ea typeface="Montserrat"/>
              <a:cs typeface="Montserrat"/>
              <a:sym typeface="Montserrat"/>
            </a:endParaRPr>
          </a:p>
          <a:p>
            <a:pPr marL="0" lvl="0" indent="0" algn="l" rtl="0">
              <a:spcBef>
                <a:spcPts val="0"/>
              </a:spcBef>
              <a:spcAft>
                <a:spcPts val="0"/>
              </a:spcAft>
              <a:buNone/>
            </a:pPr>
            <a:endParaRPr sz="1350">
              <a:solidFill>
                <a:srgbClr val="253045"/>
              </a:solidFill>
              <a:latin typeface="Montserrat"/>
              <a:ea typeface="Montserrat"/>
              <a:cs typeface="Montserrat"/>
              <a:sym typeface="Montserrat"/>
            </a:endParaRPr>
          </a:p>
          <a:p>
            <a:pPr marL="0" lvl="0" indent="0" algn="l" rtl="0">
              <a:spcBef>
                <a:spcPts val="0"/>
              </a:spcBef>
              <a:spcAft>
                <a:spcPts val="0"/>
              </a:spcAft>
              <a:buNone/>
            </a:pP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f5bd2148d2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6" name="Google Shape;346;g3f5bd2148d2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58750" lvl="0" indent="0" algn="l" rtl="0">
              <a:lnSpc>
                <a:spcPct val="100000"/>
              </a:lnSpc>
              <a:spcBef>
                <a:spcPts val="0"/>
              </a:spcBef>
              <a:spcAft>
                <a:spcPts val="0"/>
              </a:spcAft>
              <a:buSzPts val="1100"/>
              <a:buNone/>
            </a:pPr>
            <a:endParaRPr/>
          </a:p>
          <a:p>
            <a:pPr marL="158750" marR="0" lvl="0" indent="0" algn="l" rtl="0">
              <a:lnSpc>
                <a:spcPct val="100000"/>
              </a:lnSpc>
              <a:spcBef>
                <a:spcPts val="0"/>
              </a:spcBef>
              <a:spcAft>
                <a:spcPts val="0"/>
              </a:spcAft>
              <a:buSzPts val="1100"/>
              <a:buNone/>
            </a:pPr>
            <a:endParaRPr/>
          </a:p>
          <a:p>
            <a:pPr marL="457200" lvl="0" indent="-228600" algn="l" rtl="0">
              <a:lnSpc>
                <a:spcPct val="100000"/>
              </a:lnSpc>
              <a:spcBef>
                <a:spcPts val="0"/>
              </a:spcBef>
              <a:spcAft>
                <a:spcPts val="0"/>
              </a:spcAft>
              <a:buSzPts val="1100"/>
              <a:buNone/>
            </a:pPr>
            <a:r>
              <a:rPr lang="en-GB"/>
              <a:t>Welcome back</a:t>
            </a:r>
            <a:endParaRPr/>
          </a:p>
        </p:txBody>
      </p:sp>
      <p:sp>
        <p:nvSpPr>
          <p:cNvPr id="347" name="Google Shape;347;g3f5bd2148d2_0_23:notes"/>
          <p:cNvSpPr txBox="1">
            <a:spLocks noGrp="1"/>
          </p:cNvSpPr>
          <p:nvPr>
            <p:ph type="sldNum" idx="12"/>
          </p:nvPr>
        </p:nvSpPr>
        <p:spPr>
          <a:xfrm>
            <a:off x="0" y="0"/>
            <a:ext cx="3000000" cy="3000000"/>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rgbClr val="000000"/>
                </a:solidFill>
                <a:latin typeface="Arial"/>
                <a:ea typeface="Arial"/>
                <a:cs typeface="Arial"/>
                <a:sym typeface="Arial"/>
              </a:rPr>
              <a:t>18</a:t>
            </a:fld>
            <a:endParaRPr sz="12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r>
              <a:rPr lang="en-GB" sz="900">
                <a:solidFill>
                  <a:schemeClr val="dk1"/>
                </a:solidFill>
              </a:rPr>
              <a:t>Commerce focuses on how young people are exposed to financial harms online, ranging from manipulative platform designs and targeted advertising to scams and commercial exploitation.</a:t>
            </a: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Clr>
                <a:schemeClr val="dk1"/>
              </a:buClr>
              <a:buSzPts val="1100"/>
              <a:buFont typeface="Arial"/>
              <a:buNone/>
            </a:pPr>
            <a:endParaRPr>
              <a:solidFill>
                <a:schemeClr val="dk1"/>
              </a:solidFill>
            </a:endParaRPr>
          </a:p>
          <a:p>
            <a:pPr marL="0" lvl="0" indent="0" algn="l" rtl="0">
              <a:lnSpc>
                <a:spcPct val="100000"/>
              </a:lnSpc>
              <a:spcBef>
                <a:spcPts val="0"/>
              </a:spcBef>
              <a:spcAft>
                <a:spcPts val="0"/>
              </a:spcAft>
              <a:buSzPts val="1100"/>
              <a:buNone/>
            </a:pPr>
            <a:endParaRPr/>
          </a:p>
        </p:txBody>
      </p:sp>
      <p:sp>
        <p:nvSpPr>
          <p:cNvPr id="356" name="Google Shape;356;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2" name="Google Shape;362;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81000" marR="381000" lvl="0" indent="0" algn="l" rtl="0">
              <a:lnSpc>
                <a:spcPct val="115000"/>
              </a:lnSpc>
              <a:spcBef>
                <a:spcPts val="1200"/>
              </a:spcBef>
              <a:spcAft>
                <a:spcPts val="0"/>
              </a:spcAft>
              <a:buClr>
                <a:schemeClr val="dk1"/>
              </a:buClr>
              <a:buSzPts val="1100"/>
              <a:buFont typeface="Arial"/>
              <a:buNone/>
            </a:pP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Both KCSIE 2026 and the updated statutory RSHE guidance place a significantly stronger emphasis on digital financial harms. Children are no longer just browsing the internet—they are active consumers in a digital marketplace designed to monetise their attention and curiosity.</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Commerce risks generally fall into three key areas:</a:t>
            </a:r>
            <a:endParaRPr dirty="0">
              <a:solidFill>
                <a:schemeClr val="dk1"/>
              </a:solidFill>
            </a:endParaRPr>
          </a:p>
          <a:p>
            <a:pPr marL="838200" marR="381000" lvl="0" indent="-298450" algn="l" rtl="0">
              <a:lnSpc>
                <a:spcPct val="115000"/>
              </a:lnSpc>
              <a:spcBef>
                <a:spcPts val="1200"/>
              </a:spcBef>
              <a:spcAft>
                <a:spcPts val="0"/>
              </a:spcAft>
              <a:buClr>
                <a:schemeClr val="dk1"/>
              </a:buClr>
              <a:buSzPts val="1100"/>
              <a:buAutoNum type="arabicPeriod"/>
            </a:pPr>
            <a:r>
              <a:rPr lang="en-GB" b="1" dirty="0">
                <a:solidFill>
                  <a:schemeClr val="dk1"/>
                </a:solidFill>
              </a:rPr>
              <a:t>Scams &amp; Cyber Security Exploitation:</a:t>
            </a:r>
            <a:r>
              <a:rPr lang="en-GB" dirty="0">
                <a:solidFill>
                  <a:schemeClr val="dk1"/>
                </a:solidFill>
              </a:rPr>
              <a:t> Young people are frequently targeted through malicious links or 'free giveaway' scams—like offers for free game skins or currency. Phishing attacks exploit a child's naivety to compromise accounts or access shared family devices, which can also expose staff or school networks if devices are shared.</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Game Monetisation &amp; Addiction Loops:</a:t>
            </a:r>
            <a:r>
              <a:rPr lang="en-GB" dirty="0">
                <a:solidFill>
                  <a:schemeClr val="dk1"/>
                </a:solidFill>
              </a:rPr>
              <a:t> Mechanics like loot boxes, battle passes, and virtual currencies obscure real-world monetary value. They use subtle psychological tactics to create gambling-like experiences, often resulting in accidental overspending, debt, or distress.</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Covert &amp; Targeted Advertising:</a:t>
            </a:r>
            <a:r>
              <a:rPr lang="en-GB" dirty="0">
                <a:solidFill>
                  <a:schemeClr val="dk1"/>
                </a:solidFill>
              </a:rPr>
              <a:t> From unlabelled influencer sponsorships to pop-up ads within casual games, pupils are constantly persuaded to buy products or sign up for services without realizing they are being targeted by a commercial campaign.</a:t>
            </a:r>
            <a:endParaRPr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Building financial literacy and critical thinking is essential so young people can recognise when they are being commercially manipulated or targeted by scams."</a:t>
            </a:r>
            <a:endParaRPr dirty="0">
              <a:solidFill>
                <a:schemeClr val="dk1"/>
              </a:solidFill>
            </a:endParaRPr>
          </a:p>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g3f3ce170b20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7" name="Google Shape;367;g3f3ce170b20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381000" marR="381000" lvl="0" indent="0" algn="l" rtl="0">
              <a:lnSpc>
                <a:spcPct val="115000"/>
              </a:lnSpc>
              <a:spcBef>
                <a:spcPts val="1200"/>
              </a:spcBef>
              <a:spcAft>
                <a:spcPts val="0"/>
              </a:spcAft>
              <a:buSzPts val="1100"/>
              <a:buNone/>
            </a:pPr>
            <a:endParaRPr b="1" dirty="0">
              <a:solidFill>
                <a:schemeClr val="dk1"/>
              </a:solidFill>
            </a:endParaRPr>
          </a:p>
          <a:p>
            <a:pPr marL="381000" marR="381000" lvl="0" indent="0" algn="l" rtl="0">
              <a:lnSpc>
                <a:spcPct val="115000"/>
              </a:lnSpc>
              <a:spcBef>
                <a:spcPts val="1200"/>
              </a:spcBef>
              <a:spcAft>
                <a:spcPts val="0"/>
              </a:spcAft>
              <a:buSzPts val="1100"/>
              <a:buNone/>
            </a:pPr>
            <a:r>
              <a:rPr lang="en-GB" b="1" u="sng" dirty="0">
                <a:solidFill>
                  <a:schemeClr val="dk1"/>
                </a:solidFill>
              </a:rPr>
              <a:t>Play simulation first - start to read these notes when the final screen of text appears outlining the commissioners report.</a:t>
            </a:r>
            <a:endParaRPr b="1" u="sng"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The simulation we’ve just watched represents the daily digital reality for millions of young people across the UK. We’ve chosen to highlight this particular aspect of commerce related online risk to highlight findings of the  Children’s Commissioner’s report, </a:t>
            </a:r>
            <a:r>
              <a:rPr lang="en-GB" b="1" dirty="0">
                <a:solidFill>
                  <a:schemeClr val="dk1"/>
                </a:solidFill>
              </a:rPr>
              <a:t>'A Healthy Influence?'</a:t>
            </a:r>
            <a:r>
              <a:rPr lang="en-GB" dirty="0">
                <a:solidFill>
                  <a:schemeClr val="dk1"/>
                </a:solidFill>
              </a:rPr>
              <a: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b="1" dirty="0">
                <a:solidFill>
                  <a:schemeClr val="dk1"/>
                </a:solidFill>
              </a:rPr>
              <a:t>Point 1: Subtle Soft-Selling</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First, notice how commercial messages are introduced. Influencers build high-trust, 'big sister' relationships with their young audience through casual, relatable lifestyle content. By lowering children's critical guardrails first, product plugs like 'Ella Rose's morning routine' feel less like adverts and more like friendly advice.</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b="1" dirty="0">
                <a:solidFill>
                  <a:schemeClr val="dk1"/>
                </a:solidFill>
              </a:rPr>
              <a:t>Point 2: The Playground Status Shift</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Second, this soft-selling has fundamentally shifted the attention of many children, even among children as young as those in Years 5 and 6. Are seeing skin care products, fitness regimes and supplement content - previously only targeted to older consumers. </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b="1" dirty="0">
                <a:solidFill>
                  <a:schemeClr val="dk1"/>
                </a:solidFill>
              </a:rPr>
              <a:t>Point 3: Age-Inappropriate Content &amp; Safety Bypasses</a:t>
            </a:r>
            <a:endParaRPr b="1" dirty="0">
              <a:solidFill>
                <a:schemeClr val="dk1"/>
              </a:solidFill>
            </a:endParaRPr>
          </a:p>
          <a:p>
            <a:pPr marL="381000" marR="381000" lvl="0" indent="0" algn="l" rtl="0">
              <a:lnSpc>
                <a:spcPct val="115000"/>
              </a:lnSpc>
              <a:spcBef>
                <a:spcPts val="1200"/>
              </a:spcBef>
              <a:spcAft>
                <a:spcPts val="0"/>
              </a:spcAft>
              <a:buSzPts val="1100"/>
              <a:buNone/>
            </a:pPr>
            <a:r>
              <a:rPr lang="en-GB" dirty="0">
                <a:solidFill>
                  <a:schemeClr val="dk1"/>
                </a:solidFill>
              </a:rPr>
              <a:t>Research shows that 86% of children aged 8 to 12 follow influencers daily. Many access these platforms using shared, parental, or unverified accounts—completely bypassing age-appropriate safety filters and exposure guardrails.</a:t>
            </a:r>
            <a:endParaRPr dirty="0">
              <a:solidFill>
                <a:schemeClr val="dk1"/>
              </a:solidFill>
            </a:endParaRPr>
          </a:p>
          <a:p>
            <a:pPr marL="0" marR="381000" lvl="0" indent="0" algn="l" rtl="0">
              <a:lnSpc>
                <a:spcPct val="115000"/>
              </a:lnSpc>
              <a:spcBef>
                <a:spcPts val="1200"/>
              </a:spcBef>
              <a:spcAft>
                <a:spcPts val="0"/>
              </a:spcAft>
              <a:buClr>
                <a:schemeClr val="dk1"/>
              </a:buClr>
              <a:buSzPts val="1100"/>
              <a:buFont typeface="Arial"/>
              <a:buNone/>
            </a:pPr>
            <a:r>
              <a:rPr lang="en-GB" b="1" dirty="0">
                <a:solidFill>
                  <a:schemeClr val="dk1"/>
                </a:solidFill>
              </a:rPr>
              <a:t>Point 4: Algorithmic Escalation</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algorithms compound the issue. A single view of a workout or lifestyle video triggers a cascade of targeted ads, pushing aesthetic micro-cultures that normalise adult beauty standards far too early in a child's development.</a:t>
            </a:r>
            <a:endParaRPr dirty="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b="1" dirty="0">
                <a:solidFill>
                  <a:schemeClr val="dk1"/>
                </a:solidFill>
              </a:rPr>
              <a:t>Point 5: Manufactured Insecurity &amp; Impact</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Finally, the report explains that emotional impact is significant. Seventy-eight percent of young people report that seeing appearance-altering products and hyper-curated lifestyles online directly hurts their self-esteem and body image. They are aware of this impact but continue to follow and interact with these accounts. One young person interviewed described how social media influencers and advertisements overtime, told her that she should be worried about everything from her skin to the shape of her nose - and then tried to offer her a product or service to ‘fix it’. </a:t>
            </a:r>
            <a:endParaRPr b="1" dirty="0">
              <a:solidFill>
                <a:schemeClr val="dk1"/>
              </a:solidFill>
            </a:endParaRPr>
          </a:p>
          <a:p>
            <a:pPr marL="381000" marR="381000" lvl="0" indent="0" algn="l" rtl="0">
              <a:lnSpc>
                <a:spcPct val="115000"/>
              </a:lnSpc>
              <a:spcBef>
                <a:spcPts val="1200"/>
              </a:spcBef>
              <a:spcAft>
                <a:spcPts val="0"/>
              </a:spcAft>
              <a:buClr>
                <a:schemeClr val="dk1"/>
              </a:buClr>
              <a:buSzPts val="1100"/>
              <a:buFont typeface="Arial"/>
              <a:buNone/>
            </a:pPr>
            <a:r>
              <a:rPr lang="en-GB" dirty="0">
                <a:solidFill>
                  <a:schemeClr val="dk1"/>
                </a:solidFill>
              </a:rPr>
              <a:t>As educators and policymakers, understanding these mechanisms—from subtle influencer hooks to targeted commercial algorithms—is the first step toward equipping young people with the critical digital literacy they need to navigate today's online world safely.</a:t>
            </a:r>
            <a:endParaRPr dirty="0">
              <a:solidFill>
                <a:schemeClr val="dk1"/>
              </a:solidFill>
            </a:endParaRPr>
          </a:p>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2" name="Google Shape;372;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sz="1200" dirty="0"/>
              <a:t>We’ve covered the 4 categories of risk as outlined by KCSIE, these categories can be applied to any app, game or website to help you evaluate potential risks.</a:t>
            </a:r>
            <a:endParaRPr sz="1200" dirty="0"/>
          </a:p>
          <a:p>
            <a:pPr marL="0" lvl="0" indent="0" algn="l" rtl="0">
              <a:lnSpc>
                <a:spcPct val="100000"/>
              </a:lnSpc>
              <a:spcBef>
                <a:spcPts val="0"/>
              </a:spcBef>
              <a:spcAft>
                <a:spcPts val="0"/>
              </a:spcAft>
              <a:buSzPts val="1100"/>
              <a:buNone/>
            </a:pPr>
            <a:endParaRPr sz="1200" dirty="0"/>
          </a:p>
          <a:p>
            <a:pPr marL="0" lvl="0" indent="0" algn="l" rtl="0">
              <a:lnSpc>
                <a:spcPct val="100000"/>
              </a:lnSpc>
              <a:spcBef>
                <a:spcPts val="0"/>
              </a:spcBef>
              <a:spcAft>
                <a:spcPts val="0"/>
              </a:spcAft>
              <a:buSzPts val="1100"/>
              <a:buNone/>
            </a:pPr>
            <a:r>
              <a:rPr lang="en-GB" sz="1200" dirty="0"/>
              <a:t>As we now look at how children are spending their time online, see if you can identify where activities might fall within one or more of these categories. </a:t>
            </a:r>
            <a:endParaRPr sz="1200" dirty="0"/>
          </a:p>
          <a:p>
            <a:pPr marL="0" lvl="0" indent="0" algn="l" rtl="0">
              <a:lnSpc>
                <a:spcPct val="100000"/>
              </a:lnSpc>
              <a:spcBef>
                <a:spcPts val="0"/>
              </a:spcBef>
              <a:spcAft>
                <a:spcPts val="0"/>
              </a:spcAft>
              <a:buSzPts val="1100"/>
              <a:buNone/>
            </a:pPr>
            <a:endParaRPr sz="1200" dirty="0"/>
          </a:p>
          <a:p>
            <a:pPr marL="0" lvl="0" indent="0" algn="l" rtl="0">
              <a:lnSpc>
                <a:spcPct val="100000"/>
              </a:lnSpc>
              <a:spcBef>
                <a:spcPts val="0"/>
              </a:spcBef>
              <a:spcAft>
                <a:spcPts val="0"/>
              </a:spcAft>
              <a:buSzPts val="1100"/>
              <a:buNone/>
            </a:pPr>
            <a:endParaRPr sz="1200"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f3ce170b20_0_3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7" name="Google Shape;377;g3f3ce170b20_0_38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600" dirty="0"/>
              <a:t>For our younger children, those </a:t>
            </a:r>
            <a:r>
              <a:rPr lang="en-GB" sz="1600" b="1" dirty="0"/>
              <a:t>aged 4-7</a:t>
            </a:r>
            <a:r>
              <a:rPr lang="en-GB" sz="1600" dirty="0"/>
              <a:t>, who are in the early years or Key Stage 1, their online world is often about being 'early explorers.' They're mainly engaged with </a:t>
            </a:r>
            <a:r>
              <a:rPr lang="en-GB" sz="1600" b="1" dirty="0"/>
              <a:t>educational apps and games</a:t>
            </a:r>
            <a:r>
              <a:rPr lang="en-GB" sz="1600" dirty="0"/>
              <a:t> for learning phonics, numbers, or puzzles. They love watching </a:t>
            </a:r>
            <a:r>
              <a:rPr lang="en-GB" sz="1600" b="1" dirty="0"/>
              <a:t>streaming videos</a:t>
            </a:r>
            <a:r>
              <a:rPr lang="en-GB" sz="1600" dirty="0"/>
              <a:t> on platforms like YouTube Kids or CBeebies apps, usually with supervision. They also enjoy simple </a:t>
            </a:r>
            <a:r>
              <a:rPr lang="en-GB" sz="1600" b="1" dirty="0"/>
              <a:t>creative apps</a:t>
            </a:r>
            <a:r>
              <a:rPr lang="en-GB" sz="1600" dirty="0"/>
              <a:t> for drawing or storytelling. What we're seeing </a:t>
            </a:r>
            <a:r>
              <a:rPr lang="en-GB" sz="1600" i="1" dirty="0"/>
              <a:t>emerging</a:t>
            </a:r>
            <a:r>
              <a:rPr lang="en-GB" sz="1600" dirty="0"/>
              <a:t> in this group is some access to messaging apps like WhatsApp or video platforms like TikTok or Instagram, sometimes even gaming. This is often with parental guidance, but sometimes it can be unsupervised, which is something to be mindful of.</a:t>
            </a:r>
            <a:endParaRPr dirty="0"/>
          </a:p>
          <a:p>
            <a:pPr marL="0" lvl="0" indent="0" algn="l" rtl="0">
              <a:spcBef>
                <a:spcPts val="0"/>
              </a:spcBef>
              <a:spcAft>
                <a:spcPts val="0"/>
              </a:spcAft>
              <a:buNone/>
            </a:pPr>
            <a:endParaRPr dirty="0"/>
          </a:p>
          <a:p>
            <a:pPr marL="0" lvl="0" indent="0" algn="l" rtl="0">
              <a:spcBef>
                <a:spcPts val="0"/>
              </a:spcBef>
              <a:spcAft>
                <a:spcPts val="0"/>
              </a:spcAft>
              <a:buNone/>
            </a:pPr>
            <a:endParaRPr sz="1500" dirty="0"/>
          </a:p>
          <a:p>
            <a:pPr marL="0" lvl="0" indent="0" algn="l" rtl="0">
              <a:spcBef>
                <a:spcPts val="0"/>
              </a:spcBef>
              <a:spcAft>
                <a:spcPts val="0"/>
              </a:spcAft>
              <a:buNone/>
            </a:pPr>
            <a:endParaRPr dirty="0"/>
          </a:p>
        </p:txBody>
      </p:sp>
      <p:sp>
        <p:nvSpPr>
          <p:cNvPr id="378" name="Google Shape;378;g3f3ce170b20_0_38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f3ce170b20_0_4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g3f3ce170b20_0_40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en-GB"/>
              <a:t>As children move into the </a:t>
            </a:r>
            <a:r>
              <a:rPr lang="en-GB" b="1"/>
              <a:t>8-11 age range</a:t>
            </a:r>
            <a:r>
              <a:rPr lang="en-GB"/>
              <a:t>, or Key Stage 2, we can describe them as 'growing independently' online. They engage in more </a:t>
            </a:r>
            <a:r>
              <a:rPr lang="en-GB" b="1"/>
              <a:t>sophisticated online gaming</a:t>
            </a:r>
            <a:r>
              <a:rPr lang="en-GB"/>
              <a:t>, often with multiplayer features and in-game chat, on popular platforms like Minecraft, Roblox, or Fortnite. We see an </a:t>
            </a:r>
            <a:r>
              <a:rPr lang="en-GB" b="1"/>
              <a:t>increased use of YouTube</a:t>
            </a:r>
            <a:r>
              <a:rPr lang="en-GB"/>
              <a:t> not just for entertainment but also for tutorials or content related to their interests. This is also the age when many children start their </a:t>
            </a:r>
            <a:r>
              <a:rPr lang="en-GB" b="1"/>
              <a:t>early adoption of social media</a:t>
            </a:r>
            <a:r>
              <a:rPr lang="en-GB"/>
              <a:t> platforms like Instagram, Snapchat, or TikTok, often before they meet the official age limits, which is a key area for parental guidance. They also use </a:t>
            </a:r>
            <a:r>
              <a:rPr lang="en-GB" b="1"/>
              <a:t>smart speakers</a:t>
            </a:r>
            <a:r>
              <a:rPr lang="en-GB"/>
              <a:t> and other voice-activated devices, and start using online resources for schoolwork."</a:t>
            </a:r>
            <a:endParaRPr/>
          </a:p>
          <a:p>
            <a:pPr marL="0" lvl="0" indent="0" algn="l" rtl="0">
              <a:spcBef>
                <a:spcPts val="0"/>
              </a:spcBef>
              <a:spcAft>
                <a:spcPts val="0"/>
              </a:spcAft>
              <a:buNone/>
            </a:pPr>
            <a:endParaRPr/>
          </a:p>
          <a:p>
            <a:pPr marL="0" lvl="0" indent="0" algn="l" rtl="0">
              <a:spcBef>
                <a:spcPts val="0"/>
              </a:spcBef>
              <a:spcAft>
                <a:spcPts val="0"/>
              </a:spcAft>
              <a:buNone/>
            </a:pPr>
            <a:endParaRPr sz="1400"/>
          </a:p>
          <a:p>
            <a:pPr marL="0" lvl="0" indent="0" algn="l" rtl="0">
              <a:spcBef>
                <a:spcPts val="0"/>
              </a:spcBef>
              <a:spcAft>
                <a:spcPts val="0"/>
              </a:spcAft>
              <a:buNone/>
            </a:pPr>
            <a:r>
              <a:rPr lang="en-GB" sz="1400"/>
              <a:t>.</a:t>
            </a:r>
            <a:endParaRPr sz="1400"/>
          </a:p>
        </p:txBody>
      </p:sp>
      <p:sp>
        <p:nvSpPr>
          <p:cNvPr id="406" name="Google Shape;406;g3f3ce170b20_0_407: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f3ce170b20_0_4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3" name="Google Shape;433;g3f3ce170b20_0_43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a:p>
            <a:pPr marL="0" lvl="0" indent="0" algn="l" rtl="0">
              <a:spcBef>
                <a:spcPts val="0"/>
              </a:spcBef>
              <a:spcAft>
                <a:spcPts val="0"/>
              </a:spcAft>
              <a:buNone/>
            </a:pPr>
            <a:r>
              <a:rPr lang="en-GB"/>
              <a:t>For children </a:t>
            </a:r>
            <a:r>
              <a:rPr lang="en-GB" b="1"/>
              <a:t>aged 12-14+</a:t>
            </a:r>
            <a:r>
              <a:rPr lang="en-GB"/>
              <a:t>, moving into early secondary school or Key Stage 3 and beyond, their online lives become significantly more complex. We see </a:t>
            </a:r>
            <a:r>
              <a:rPr lang="en-GB" b="1"/>
              <a:t>intensive social media use</a:t>
            </a:r>
            <a:r>
              <a:rPr lang="en-GB"/>
              <a:t>, with deeper engagement on platforms like Instagram, Snapchat, TikTok, Facebook, and various messaging apps like WhatsApp or Discord. Their focus shifts strongly to interaction with friends, forming their own identity, and following trends.</a:t>
            </a:r>
            <a:endParaRPr/>
          </a:p>
          <a:p>
            <a:pPr marL="0" lvl="0" indent="0" algn="l" rtl="0">
              <a:spcBef>
                <a:spcPts val="0"/>
              </a:spcBef>
              <a:spcAft>
                <a:spcPts val="0"/>
              </a:spcAft>
              <a:buNone/>
            </a:pPr>
            <a:endParaRPr/>
          </a:p>
          <a:p>
            <a:pPr marL="0" lvl="0" indent="0" algn="l" rtl="0">
              <a:spcBef>
                <a:spcPts val="0"/>
              </a:spcBef>
              <a:spcAft>
                <a:spcPts val="0"/>
              </a:spcAft>
              <a:buNone/>
            </a:pPr>
            <a:r>
              <a:rPr lang="en-GB" b="1"/>
              <a:t>Online gaming</a:t>
            </a:r>
            <a:r>
              <a:rPr lang="en-GB"/>
              <a:t> becomes more competitive, often involving unmoderated voice or text chat with strangers. They’ll be consuming far more online content independently, streaming a wider range of content, including user-generated content like podcasts and vlogs. This is also a crucial time for </a:t>
            </a:r>
            <a:r>
              <a:rPr lang="en-GB" b="1"/>
              <a:t>online identity and self-expression</a:t>
            </a:r>
            <a:r>
              <a:rPr lang="en-GB"/>
              <a:t>, as they start curating their own digital presence. They rely heavily on </a:t>
            </a:r>
            <a:r>
              <a:rPr lang="en-GB" b="1"/>
              <a:t>private group communication</a:t>
            </a:r>
            <a:r>
              <a:rPr lang="en-GB"/>
              <a:t> across multiple platforms. The internet becomes a primary tool for </a:t>
            </a:r>
            <a:r>
              <a:rPr lang="en-GB" b="1"/>
              <a:t>research and learning</a:t>
            </a:r>
            <a:r>
              <a:rPr lang="en-GB"/>
              <a:t> for school projects, and they actively seek out </a:t>
            </a:r>
            <a:r>
              <a:rPr lang="en-GB" b="1"/>
              <a:t>online communities</a:t>
            </a:r>
            <a:r>
              <a:rPr lang="en-GB"/>
              <a:t> based on shared hobbies, fandoms, or interests."</a:t>
            </a:r>
            <a:endParaRPr/>
          </a:p>
          <a:p>
            <a:pPr marL="0" lvl="0" indent="0" algn="l" rtl="0">
              <a:spcBef>
                <a:spcPts val="0"/>
              </a:spcBef>
              <a:spcAft>
                <a:spcPts val="0"/>
              </a:spcAft>
              <a:buNone/>
            </a:pPr>
            <a:endParaRPr/>
          </a:p>
        </p:txBody>
      </p:sp>
      <p:sp>
        <p:nvSpPr>
          <p:cNvPr id="434" name="Google Shape;434;g3f3ce170b20_0_434: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g3f3ce170b20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3f3ce170b20_0_5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If you are a member of the SLT, governing body or the DSL   - please see our follow on resource that outlines additional responsibilities - this slide is aimed at those responsibilities that apply to us all.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b="1" dirty="0"/>
              <a:t>*click*</a:t>
            </a:r>
            <a:endParaRPr b="1"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KCSIE explicitly lays out your expected role within the school's online safety structure</a:t>
            </a:r>
            <a:endParaRPr dirty="0"/>
          </a:p>
          <a:p>
            <a:pPr marL="0" lvl="0" indent="0" algn="l" rtl="0">
              <a:lnSpc>
                <a:spcPct val="115000"/>
              </a:lnSpc>
              <a:spcBef>
                <a:spcPts val="1200"/>
              </a:spcBef>
              <a:spcAft>
                <a:spcPts val="0"/>
              </a:spcAft>
              <a:buSzPts val="1100"/>
              <a:buNone/>
            </a:pPr>
            <a:r>
              <a:rPr lang="en-GB" dirty="0"/>
              <a:t>Safeguarding and online safety training is not a one-off tick-box exercise. All staff must complete formal online safety training during their induction, followed by annual updates. These sessions ensure we remain up to date with emerging digital risks, evolving online harms, and our specific responsibilities for keeping children safe online</a:t>
            </a:r>
            <a:endParaRPr dirty="0"/>
          </a:p>
          <a:p>
            <a:pPr marL="0" lvl="0" indent="0" algn="l" rtl="0">
              <a:lnSpc>
                <a:spcPct val="115000"/>
              </a:lnSpc>
              <a:spcBef>
                <a:spcPts val="1200"/>
              </a:spcBef>
              <a:spcAft>
                <a:spcPts val="0"/>
              </a:spcAft>
              <a:buSzPts val="1100"/>
              <a:buNone/>
            </a:pPr>
            <a:r>
              <a:rPr lang="en-GB" dirty="0"/>
              <a:t>Technology plays a role in nearly every modern safeguarding issue. We must exercise 'professional curiosity'—looking beyond the surface of what a child tells us or how they behave. Always evaluate online risks through the framework of the 'four Cs</a:t>
            </a:r>
            <a:endParaRPr dirty="0">
              <a:solidFill>
                <a:schemeClr val="dk1"/>
              </a:solidFill>
            </a:endParaRPr>
          </a:p>
          <a:p>
            <a:pPr marL="0" lvl="0" indent="0" algn="l" rtl="0">
              <a:lnSpc>
                <a:spcPct val="115000"/>
              </a:lnSpc>
              <a:spcBef>
                <a:spcPts val="1200"/>
              </a:spcBef>
              <a:spcAft>
                <a:spcPts val="0"/>
              </a:spcAft>
              <a:buNone/>
            </a:pPr>
            <a:r>
              <a:rPr lang="en-GB" dirty="0"/>
              <a:t>Safeguarding is everyone’s responsibility. Never assume someone else will act or that a digital concern is too minor to log. If you notice a concern—whether it is an alarming search query, a pupil disclosure, or a change in behaviour—report it directly to the Designated Safeguarding Lead (DSL) or deputy immediately using your school logging procedure. Never promise absolute confidentiality to a pupil. If you assess that a child is in immediate danger of serious harm, call 999 without delay.</a:t>
            </a:r>
            <a:endParaRPr dirty="0"/>
          </a:p>
          <a:p>
            <a:pPr marL="0" lvl="0" indent="0" algn="l" rtl="0">
              <a:lnSpc>
                <a:spcPct val="115000"/>
              </a:lnSpc>
              <a:spcBef>
                <a:spcPts val="1200"/>
              </a:spcBef>
              <a:spcAft>
                <a:spcPts val="0"/>
              </a:spcAft>
              <a:buSzPts val="1100"/>
              <a:buNone/>
            </a:pPr>
            <a:r>
              <a:rPr lang="en-GB" dirty="0">
                <a:solidFill>
                  <a:schemeClr val="dk1"/>
                </a:solidFill>
              </a:rPr>
              <a:t>When responding to incidents involving nudes, semi-nudes, or AI-generated deepfakes, strictly adhere to legal protocols. Teachers must </a:t>
            </a:r>
            <a:r>
              <a:rPr lang="en-GB" b="1" dirty="0">
                <a:solidFill>
                  <a:schemeClr val="dk1"/>
                </a:solidFill>
              </a:rPr>
              <a:t>never</a:t>
            </a:r>
            <a:r>
              <a:rPr lang="en-GB" dirty="0">
                <a:solidFill>
                  <a:schemeClr val="dk1"/>
                </a:solidFill>
              </a:rPr>
              <a:t> view, download, screenshot, print, save, or forward an explicit or illegal image of a child—doing so can be a criminal offence. If a pupil's mobile phone or device contains potential digital evidence, confiscate and securely store the device without looking through it yourself, and hand it straight to the DSL or the police.</a:t>
            </a:r>
            <a:endParaRPr dirty="0">
              <a:solidFill>
                <a:schemeClr val="dk1"/>
              </a:solidFill>
            </a:endParaRPr>
          </a:p>
          <a:p>
            <a:pPr marL="0" lvl="0" indent="0" algn="l" rtl="0">
              <a:lnSpc>
                <a:spcPct val="115000"/>
              </a:lnSpc>
              <a:spcBef>
                <a:spcPts val="1200"/>
              </a:spcBef>
              <a:spcAft>
                <a:spcPts val="0"/>
              </a:spcAft>
              <a:buSzPts val="1100"/>
              <a:buNone/>
            </a:pPr>
            <a:r>
              <a:rPr lang="en-GB" dirty="0"/>
              <a:t>Pupils who experience online harassment, cyberbullying, or non-consensual image sharing often experience deep shame and fear. When a child comes to you, reassure them immediately that they are being taken seriously, will be supported, and will be kept safe. We must actively prevent victim-blaming attitudes—no child should ever be made to feel responsible for online abuse or exploitation inflicted upon them.</a:t>
            </a:r>
            <a:endParaRPr dirty="0"/>
          </a:p>
          <a:p>
            <a:pPr marL="0" marR="381000" lvl="0" indent="0" algn="l" rtl="0">
              <a:lnSpc>
                <a:spcPct val="115000"/>
              </a:lnSpc>
              <a:spcBef>
                <a:spcPts val="1200"/>
              </a:spcBef>
              <a:spcAft>
                <a:spcPts val="0"/>
              </a:spcAft>
              <a:buSzPts val="1100"/>
              <a:buNone/>
            </a:pPr>
            <a:r>
              <a:rPr lang="en-GB" dirty="0">
                <a:solidFill>
                  <a:schemeClr val="dk1"/>
                </a:solidFill>
              </a:rPr>
              <a:t>While the Senior Leadership Team and IT staff manage our technical infrastructure, classroom teachers are the front-line checks for filtering and monitoring in practice. There are four essential points every teacher needs to know:</a:t>
            </a:r>
            <a:endParaRPr dirty="0">
              <a:solidFill>
                <a:schemeClr val="dk1"/>
              </a:solidFill>
            </a:endParaRPr>
          </a:p>
          <a:p>
            <a:pPr marL="838200" marR="381000" lvl="0" indent="-298450" algn="l" rtl="0">
              <a:lnSpc>
                <a:spcPct val="115000"/>
              </a:lnSpc>
              <a:spcBef>
                <a:spcPts val="1200"/>
              </a:spcBef>
              <a:spcAft>
                <a:spcPts val="0"/>
              </a:spcAft>
              <a:buClr>
                <a:schemeClr val="dk1"/>
              </a:buClr>
              <a:buSzPts val="1100"/>
              <a:buAutoNum type="arabicPeriod"/>
            </a:pPr>
            <a:r>
              <a:rPr lang="en-GB" b="1" dirty="0">
                <a:solidFill>
                  <a:schemeClr val="dk1"/>
                </a:solidFill>
              </a:rPr>
              <a:t>Understand the basics:</a:t>
            </a:r>
            <a:r>
              <a:rPr lang="en-GB" dirty="0">
                <a:solidFill>
                  <a:schemeClr val="dk1"/>
                </a:solidFill>
              </a:rPr>
              <a:t> You must be aware that automated filtering—blocking harmful content—and monitoring—tracking flagged keywords or searches—are active across all school devices, and understand how concerns are escalated.</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Maintain active supervision:</a:t>
            </a:r>
            <a:r>
              <a:rPr lang="en-GB" dirty="0">
                <a:solidFill>
                  <a:schemeClr val="dk1"/>
                </a:solidFill>
              </a:rPr>
              <a:t> Technical filters are never 100% foolproof. Filtering does </a:t>
            </a:r>
            <a:r>
              <a:rPr lang="en-GB" i="1" dirty="0">
                <a:solidFill>
                  <a:schemeClr val="dk1"/>
                </a:solidFill>
              </a:rPr>
              <a:t>not</a:t>
            </a:r>
            <a:r>
              <a:rPr lang="en-GB" dirty="0">
                <a:solidFill>
                  <a:schemeClr val="dk1"/>
                </a:solidFill>
              </a:rPr>
              <a:t> replace active teacher supervision whenever pupils are using laptops, tablets, or computers in your lesson.</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Report breaches or bypasses immediately:</a:t>
            </a:r>
            <a:r>
              <a:rPr lang="en-GB" dirty="0">
                <a:solidFill>
                  <a:schemeClr val="dk1"/>
                </a:solidFill>
              </a:rPr>
              <a:t> If a pupil accidentally accesses inappropriate content, attempts to use a VPN or proxy site, or sets up a personal mobile hotspot to get around school restrictions, you must report this to the DSL and IT team straight away.</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Flag 'over-blocking':</a:t>
            </a:r>
            <a:r>
              <a:rPr lang="en-GB" dirty="0">
                <a:solidFill>
                  <a:schemeClr val="dk1"/>
                </a:solidFill>
              </a:rPr>
              <a:t> Filtering should protect pupils without creating unreasonable restrictions. If a system over-blocks legitimate educational resources or prevents you from teaching online safety, report this so system adjustments can be made.</a:t>
            </a:r>
            <a:endParaRPr dirty="0"/>
          </a:p>
          <a:p>
            <a:pPr marL="0" lvl="0" indent="0" algn="l" rtl="0">
              <a:lnSpc>
                <a:spcPct val="115000"/>
              </a:lnSpc>
              <a:spcBef>
                <a:spcPts val="1200"/>
              </a:spcBef>
              <a:spcAft>
                <a:spcPts val="0"/>
              </a:spcAft>
              <a:buSzPts val="1100"/>
              <a:buNone/>
            </a:pPr>
            <a:r>
              <a:rPr lang="en-GB" dirty="0"/>
              <a:t>Preventative education equips pupils with the critical thinking skills needed to stay safe online. Through your planned Relationships, Sex, and Health Education (RSHE) curriculum, we must cover vital contemporary digital topics. This includes helping pupils understand the impact of online influencers, the ethical risks around Generative AI and deepfakes, online harms, and giving them practical knowledge of how and where to report concerns safely.</a:t>
            </a:r>
            <a:endParaRPr dirty="0"/>
          </a:p>
          <a:p>
            <a:pPr marL="0" lvl="0" indent="0" algn="l" rtl="0">
              <a:lnSpc>
                <a:spcPct val="100000"/>
              </a:lnSpc>
              <a:spcBef>
                <a:spcPts val="1200"/>
              </a:spcBef>
              <a:spcAft>
                <a:spcPts val="0"/>
              </a:spcAft>
              <a:buSzPts val="1100"/>
              <a:buNone/>
            </a:pPr>
            <a:endParaRPr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a:extLst>
            <a:ext uri="{FF2B5EF4-FFF2-40B4-BE49-F238E27FC236}">
              <a16:creationId xmlns:a16="http://schemas.microsoft.com/office/drawing/2014/main" id="{5D438DE6-5080-AF78-9E6D-2AC15FD7B318}"/>
            </a:ext>
          </a:extLst>
        </p:cNvPr>
        <p:cNvGrpSpPr/>
        <p:nvPr/>
      </p:nvGrpSpPr>
      <p:grpSpPr>
        <a:xfrm>
          <a:off x="0" y="0"/>
          <a:ext cx="0" cy="0"/>
          <a:chOff x="0" y="0"/>
          <a:chExt cx="0" cy="0"/>
        </a:xfrm>
      </p:grpSpPr>
      <p:sp>
        <p:nvSpPr>
          <p:cNvPr id="464" name="Google Shape;464;g3f3ce170b20_0_50:notes">
            <a:extLst>
              <a:ext uri="{FF2B5EF4-FFF2-40B4-BE49-F238E27FC236}">
                <a16:creationId xmlns:a16="http://schemas.microsoft.com/office/drawing/2014/main" id="{6394DEFD-1140-54E0-7A24-8C3092BA63E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3f3ce170b20_0_50:notes">
            <a:extLst>
              <a:ext uri="{FF2B5EF4-FFF2-40B4-BE49-F238E27FC236}">
                <a16:creationId xmlns:a16="http://schemas.microsoft.com/office/drawing/2014/main" id="{2B937388-5E82-C137-0DCE-1846DD01D2F6}"/>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If you are a member of the SLT, governing body or the DSL   - please see our follow on resource that outlines additional responsibilities - this slide is aimed at those responsibilities that apply to us all.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b="1" dirty="0"/>
              <a:t>*click*</a:t>
            </a:r>
            <a:endParaRPr b="1"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KCSIE explicitly lays out your expected role within the school's online safety structure</a:t>
            </a:r>
            <a:endParaRPr dirty="0"/>
          </a:p>
          <a:p>
            <a:pPr marL="0" lvl="0" indent="0" algn="l" rtl="0">
              <a:lnSpc>
                <a:spcPct val="115000"/>
              </a:lnSpc>
              <a:spcBef>
                <a:spcPts val="1200"/>
              </a:spcBef>
              <a:spcAft>
                <a:spcPts val="0"/>
              </a:spcAft>
              <a:buSzPts val="1100"/>
              <a:buNone/>
            </a:pPr>
            <a:r>
              <a:rPr lang="en-GB" dirty="0"/>
              <a:t>Safeguarding and online safety training is not a one-off tick-box exercise. All staff must complete formal online safety training during their induction, followed by annual updates. These sessions ensure we remain up to date with emerging digital risks, evolving online harms, and our specific responsibilities for keeping children safe online</a:t>
            </a:r>
            <a:endParaRPr dirty="0"/>
          </a:p>
          <a:p>
            <a:pPr marL="0" lvl="0" indent="0" algn="l" rtl="0">
              <a:lnSpc>
                <a:spcPct val="115000"/>
              </a:lnSpc>
              <a:spcBef>
                <a:spcPts val="1200"/>
              </a:spcBef>
              <a:spcAft>
                <a:spcPts val="0"/>
              </a:spcAft>
              <a:buSzPts val="1100"/>
              <a:buNone/>
            </a:pPr>
            <a:r>
              <a:rPr lang="en-GB" dirty="0"/>
              <a:t>Technology plays a role in nearly every modern safeguarding issue. We must exercise 'professional curiosity'—looking beyond the surface of what a child tells us or how they behave. Always evaluate online risks through the framework of the 'four Cs</a:t>
            </a:r>
            <a:endParaRPr dirty="0">
              <a:solidFill>
                <a:schemeClr val="dk1"/>
              </a:solidFill>
            </a:endParaRPr>
          </a:p>
          <a:p>
            <a:pPr marL="0" lvl="0" indent="0" algn="l" rtl="0">
              <a:lnSpc>
                <a:spcPct val="115000"/>
              </a:lnSpc>
              <a:spcBef>
                <a:spcPts val="1200"/>
              </a:spcBef>
              <a:spcAft>
                <a:spcPts val="0"/>
              </a:spcAft>
              <a:buNone/>
            </a:pPr>
            <a:r>
              <a:rPr lang="en-GB" dirty="0"/>
              <a:t>Safeguarding is everyone’s responsibility. Never assume someone else will act or that a digital concern is too minor to log. If you notice a concern—whether it is an alarming search query, a pupil disclosure, or a change in behaviour—report it directly to the Designated Safeguarding Lead (DSL) or deputy immediately using your school logging procedure. Never promise absolute confidentiality to a pupil. If you assess that a child is in immediate danger of serious harm, call 999 without delay.</a:t>
            </a:r>
            <a:endParaRPr dirty="0"/>
          </a:p>
          <a:p>
            <a:pPr marL="0" lvl="0" indent="0" algn="l" rtl="0">
              <a:lnSpc>
                <a:spcPct val="115000"/>
              </a:lnSpc>
              <a:spcBef>
                <a:spcPts val="1200"/>
              </a:spcBef>
              <a:spcAft>
                <a:spcPts val="0"/>
              </a:spcAft>
              <a:buSzPts val="1100"/>
              <a:buNone/>
            </a:pPr>
            <a:r>
              <a:rPr lang="en-GB" dirty="0">
                <a:solidFill>
                  <a:schemeClr val="dk1"/>
                </a:solidFill>
              </a:rPr>
              <a:t>When responding to incidents involving nudes, semi-nudes, or AI-generated deepfakes, strictly adhere to legal protocols. Teachers must </a:t>
            </a:r>
            <a:r>
              <a:rPr lang="en-GB" b="1" dirty="0">
                <a:solidFill>
                  <a:schemeClr val="dk1"/>
                </a:solidFill>
              </a:rPr>
              <a:t>never</a:t>
            </a:r>
            <a:r>
              <a:rPr lang="en-GB" dirty="0">
                <a:solidFill>
                  <a:schemeClr val="dk1"/>
                </a:solidFill>
              </a:rPr>
              <a:t> view, download, screenshot, print, save, or forward an explicit or illegal image of a child—doing so can be a criminal offence. If a pupil's mobile phone or device contains potential digital evidence, confiscate and securely store the device without looking through it yourself, and hand it straight to the DSL or the police.</a:t>
            </a:r>
            <a:endParaRPr dirty="0">
              <a:solidFill>
                <a:schemeClr val="dk1"/>
              </a:solidFill>
            </a:endParaRPr>
          </a:p>
          <a:p>
            <a:pPr marL="0" lvl="0" indent="0" algn="l" rtl="0">
              <a:lnSpc>
                <a:spcPct val="115000"/>
              </a:lnSpc>
              <a:spcBef>
                <a:spcPts val="1200"/>
              </a:spcBef>
              <a:spcAft>
                <a:spcPts val="0"/>
              </a:spcAft>
              <a:buSzPts val="1100"/>
              <a:buNone/>
            </a:pPr>
            <a:r>
              <a:rPr lang="en-GB" dirty="0"/>
              <a:t>Pupils who experience online harassment, cyberbullying, or non-consensual image sharing often experience deep shame and fear. When a child comes to you, reassure them immediately that they are being taken seriously, will be supported, and will be kept safe. We must actively prevent victim-blaming attitudes—no child should ever be made to feel responsible for online abuse or exploitation inflicted upon them.</a:t>
            </a:r>
            <a:endParaRPr dirty="0"/>
          </a:p>
          <a:p>
            <a:pPr marL="0" marR="381000" lvl="0" indent="0" algn="l" rtl="0">
              <a:lnSpc>
                <a:spcPct val="115000"/>
              </a:lnSpc>
              <a:spcBef>
                <a:spcPts val="1200"/>
              </a:spcBef>
              <a:spcAft>
                <a:spcPts val="0"/>
              </a:spcAft>
              <a:buSzPts val="1100"/>
              <a:buNone/>
            </a:pPr>
            <a:r>
              <a:rPr lang="en-GB" dirty="0">
                <a:solidFill>
                  <a:schemeClr val="dk1"/>
                </a:solidFill>
              </a:rPr>
              <a:t>While the Senior Leadership Team and IT staff manage our technical infrastructure, classroom teachers are the front-line checks for filtering and monitoring in practice. There are four essential points every teacher needs to know:</a:t>
            </a:r>
            <a:endParaRPr dirty="0">
              <a:solidFill>
                <a:schemeClr val="dk1"/>
              </a:solidFill>
            </a:endParaRPr>
          </a:p>
          <a:p>
            <a:pPr marL="838200" marR="381000" lvl="0" indent="-298450" algn="l" rtl="0">
              <a:lnSpc>
                <a:spcPct val="115000"/>
              </a:lnSpc>
              <a:spcBef>
                <a:spcPts val="1200"/>
              </a:spcBef>
              <a:spcAft>
                <a:spcPts val="0"/>
              </a:spcAft>
              <a:buClr>
                <a:schemeClr val="dk1"/>
              </a:buClr>
              <a:buSzPts val="1100"/>
              <a:buAutoNum type="arabicPeriod"/>
            </a:pPr>
            <a:r>
              <a:rPr lang="en-GB" b="1" dirty="0">
                <a:solidFill>
                  <a:schemeClr val="dk1"/>
                </a:solidFill>
              </a:rPr>
              <a:t>Understand the basics:</a:t>
            </a:r>
            <a:r>
              <a:rPr lang="en-GB" dirty="0">
                <a:solidFill>
                  <a:schemeClr val="dk1"/>
                </a:solidFill>
              </a:rPr>
              <a:t> You must be aware that automated filtering—blocking harmful content—and monitoring—tracking flagged keywords or searches—are active across all school devices, and understand how concerns are escalated.</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Maintain active supervision:</a:t>
            </a:r>
            <a:r>
              <a:rPr lang="en-GB" dirty="0">
                <a:solidFill>
                  <a:schemeClr val="dk1"/>
                </a:solidFill>
              </a:rPr>
              <a:t> Technical filters are never 100% foolproof. Filtering does </a:t>
            </a:r>
            <a:r>
              <a:rPr lang="en-GB" i="1" dirty="0">
                <a:solidFill>
                  <a:schemeClr val="dk1"/>
                </a:solidFill>
              </a:rPr>
              <a:t>not</a:t>
            </a:r>
            <a:r>
              <a:rPr lang="en-GB" dirty="0">
                <a:solidFill>
                  <a:schemeClr val="dk1"/>
                </a:solidFill>
              </a:rPr>
              <a:t> replace active teacher supervision whenever pupils are using laptops, tablets, or computers in your lesson.</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Report breaches or bypasses immediately:</a:t>
            </a:r>
            <a:r>
              <a:rPr lang="en-GB" dirty="0">
                <a:solidFill>
                  <a:schemeClr val="dk1"/>
                </a:solidFill>
              </a:rPr>
              <a:t> If a pupil accidentally accesses inappropriate content, attempts to use a VPN or proxy site, or sets up a personal mobile hotspot to get around school restrictions, you must report this to the DSL and IT team straight away.</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Flag 'over-blocking':</a:t>
            </a:r>
            <a:r>
              <a:rPr lang="en-GB" dirty="0">
                <a:solidFill>
                  <a:schemeClr val="dk1"/>
                </a:solidFill>
              </a:rPr>
              <a:t> Filtering should protect pupils without creating unreasonable restrictions. If a system over-blocks legitimate educational resources or prevents you from teaching online safety, report this so system adjustments can be made.</a:t>
            </a:r>
            <a:endParaRPr dirty="0"/>
          </a:p>
          <a:p>
            <a:pPr marL="0" lvl="0" indent="0" algn="l" rtl="0">
              <a:lnSpc>
                <a:spcPct val="115000"/>
              </a:lnSpc>
              <a:spcBef>
                <a:spcPts val="1200"/>
              </a:spcBef>
              <a:spcAft>
                <a:spcPts val="0"/>
              </a:spcAft>
              <a:buSzPts val="1100"/>
              <a:buNone/>
            </a:pPr>
            <a:r>
              <a:rPr lang="en-GB" dirty="0"/>
              <a:t>Preventative education equips pupils with the critical thinking skills needed to stay safe online. Through your planned Relationships, Sex, and Health Education (RSHE) curriculum, we must cover vital contemporary digital topics. This includes helping pupils understand the impact of online influencers, the ethical risks around Generative AI and deepfakes, online harms, and giving them practical knowledge of how and where to report concerns safely.</a:t>
            </a:r>
            <a:endParaRPr dirty="0"/>
          </a:p>
          <a:p>
            <a:pPr marL="0" lvl="0" indent="0" algn="l" rtl="0">
              <a:lnSpc>
                <a:spcPct val="100000"/>
              </a:lnSpc>
              <a:spcBef>
                <a:spcPts val="1200"/>
              </a:spcBef>
              <a:spcAft>
                <a:spcPts val="0"/>
              </a:spcAft>
              <a:buSzPts val="1100"/>
              <a:buNone/>
            </a:pPr>
            <a:endParaRPr dirty="0"/>
          </a:p>
        </p:txBody>
      </p:sp>
    </p:spTree>
    <p:extLst>
      <p:ext uri="{BB962C8B-B14F-4D97-AF65-F5344CB8AC3E}">
        <p14:creationId xmlns:p14="http://schemas.microsoft.com/office/powerpoint/2010/main" val="22739264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a:extLst>
            <a:ext uri="{FF2B5EF4-FFF2-40B4-BE49-F238E27FC236}">
              <a16:creationId xmlns:a16="http://schemas.microsoft.com/office/drawing/2014/main" id="{F21EB1D3-4DF5-1428-C126-D48C0EB12CD0}"/>
            </a:ext>
          </a:extLst>
        </p:cNvPr>
        <p:cNvGrpSpPr/>
        <p:nvPr/>
      </p:nvGrpSpPr>
      <p:grpSpPr>
        <a:xfrm>
          <a:off x="0" y="0"/>
          <a:ext cx="0" cy="0"/>
          <a:chOff x="0" y="0"/>
          <a:chExt cx="0" cy="0"/>
        </a:xfrm>
      </p:grpSpPr>
      <p:sp>
        <p:nvSpPr>
          <p:cNvPr id="464" name="Google Shape;464;g3f3ce170b20_0_50:notes">
            <a:extLst>
              <a:ext uri="{FF2B5EF4-FFF2-40B4-BE49-F238E27FC236}">
                <a16:creationId xmlns:a16="http://schemas.microsoft.com/office/drawing/2014/main" id="{E94D9692-1DD0-0793-996D-DC18051D3E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5" name="Google Shape;465;g3f3ce170b20_0_50:notes">
            <a:extLst>
              <a:ext uri="{FF2B5EF4-FFF2-40B4-BE49-F238E27FC236}">
                <a16:creationId xmlns:a16="http://schemas.microsoft.com/office/drawing/2014/main" id="{412E2A3D-4C62-A25D-EEF9-2E228AB5D62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If you are a member of the SLT, governing body or the DSL   - please see our follow on resource that outlines additional responsibilities - this slide is aimed at those responsibilities that apply to us all.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b="1" dirty="0"/>
              <a:t>*click*</a:t>
            </a:r>
            <a:endParaRPr b="1"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KCSIE explicitly lays out your expected role within the school's online safety structure</a:t>
            </a:r>
            <a:endParaRPr dirty="0"/>
          </a:p>
          <a:p>
            <a:pPr marL="0" lvl="0" indent="0" algn="l" rtl="0">
              <a:lnSpc>
                <a:spcPct val="115000"/>
              </a:lnSpc>
              <a:spcBef>
                <a:spcPts val="1200"/>
              </a:spcBef>
              <a:spcAft>
                <a:spcPts val="0"/>
              </a:spcAft>
              <a:buSzPts val="1100"/>
              <a:buNone/>
            </a:pPr>
            <a:r>
              <a:rPr lang="en-GB" dirty="0"/>
              <a:t>Safeguarding and online safety training is not a one-off tick-box exercise. All staff must complete formal online safety training during their induction, followed by annual updates. These sessions ensure we remain up to date with emerging digital risks, evolving online harms, and our specific responsibilities for keeping children safe online</a:t>
            </a:r>
            <a:endParaRPr dirty="0"/>
          </a:p>
          <a:p>
            <a:pPr marL="0" lvl="0" indent="0" algn="l" rtl="0">
              <a:lnSpc>
                <a:spcPct val="115000"/>
              </a:lnSpc>
              <a:spcBef>
                <a:spcPts val="1200"/>
              </a:spcBef>
              <a:spcAft>
                <a:spcPts val="0"/>
              </a:spcAft>
              <a:buSzPts val="1100"/>
              <a:buNone/>
            </a:pPr>
            <a:r>
              <a:rPr lang="en-GB" dirty="0"/>
              <a:t>Technology plays a role in nearly every modern safeguarding issue. We must exercise 'professional curiosity'—looking beyond the surface of what a child tells us or how they behave. Always evaluate online risks through the framework of the 'four Cs</a:t>
            </a:r>
            <a:endParaRPr dirty="0">
              <a:solidFill>
                <a:schemeClr val="dk1"/>
              </a:solidFill>
            </a:endParaRPr>
          </a:p>
          <a:p>
            <a:pPr marL="0" lvl="0" indent="0" algn="l" rtl="0">
              <a:lnSpc>
                <a:spcPct val="115000"/>
              </a:lnSpc>
              <a:spcBef>
                <a:spcPts val="1200"/>
              </a:spcBef>
              <a:spcAft>
                <a:spcPts val="0"/>
              </a:spcAft>
              <a:buNone/>
            </a:pPr>
            <a:r>
              <a:rPr lang="en-GB" dirty="0"/>
              <a:t>Safeguarding is everyone’s responsibility. Never assume someone else will act or that a digital concern is too minor to log. If you notice a concern—whether it is an alarming search query, a pupil disclosure, or a change in behaviour—report it directly to the Designated Safeguarding Lead (DSL) or deputy immediately using your school logging procedure. Never promise absolute confidentiality to a pupil. If you assess that a child is in immediate danger of serious harm, call 999 without delay.</a:t>
            </a:r>
            <a:endParaRPr dirty="0"/>
          </a:p>
          <a:p>
            <a:pPr marL="0" lvl="0" indent="0" algn="l" rtl="0">
              <a:lnSpc>
                <a:spcPct val="115000"/>
              </a:lnSpc>
              <a:spcBef>
                <a:spcPts val="1200"/>
              </a:spcBef>
              <a:spcAft>
                <a:spcPts val="0"/>
              </a:spcAft>
              <a:buSzPts val="1100"/>
              <a:buNone/>
            </a:pPr>
            <a:r>
              <a:rPr lang="en-GB" dirty="0">
                <a:solidFill>
                  <a:schemeClr val="dk1"/>
                </a:solidFill>
              </a:rPr>
              <a:t>When responding to incidents involving nudes, semi-nudes, or AI-generated deepfakes, strictly adhere to legal protocols. Teachers must </a:t>
            </a:r>
            <a:r>
              <a:rPr lang="en-GB" b="1" dirty="0">
                <a:solidFill>
                  <a:schemeClr val="dk1"/>
                </a:solidFill>
              </a:rPr>
              <a:t>never</a:t>
            </a:r>
            <a:r>
              <a:rPr lang="en-GB" dirty="0">
                <a:solidFill>
                  <a:schemeClr val="dk1"/>
                </a:solidFill>
              </a:rPr>
              <a:t> view, download, screenshot, print, save, or forward an explicit or illegal image of a child—doing so can be a criminal offence. If a pupil's mobile phone or device contains potential digital evidence, confiscate and securely store the device without looking through it yourself, and hand it straight to the DSL or the police.</a:t>
            </a:r>
            <a:endParaRPr dirty="0">
              <a:solidFill>
                <a:schemeClr val="dk1"/>
              </a:solidFill>
            </a:endParaRPr>
          </a:p>
          <a:p>
            <a:pPr marL="0" lvl="0" indent="0" algn="l" rtl="0">
              <a:lnSpc>
                <a:spcPct val="115000"/>
              </a:lnSpc>
              <a:spcBef>
                <a:spcPts val="1200"/>
              </a:spcBef>
              <a:spcAft>
                <a:spcPts val="0"/>
              </a:spcAft>
              <a:buSzPts val="1100"/>
              <a:buNone/>
            </a:pPr>
            <a:r>
              <a:rPr lang="en-GB" dirty="0"/>
              <a:t>Pupils who experience online harassment, cyberbullying, or non-consensual image sharing often experience deep shame and fear. When a child comes to you, reassure them immediately that they are being taken seriously, will be supported, and will be kept safe. We must actively prevent victim-blaming attitudes—no child should ever be made to feel responsible for online abuse or exploitation inflicted upon them.</a:t>
            </a:r>
            <a:endParaRPr dirty="0"/>
          </a:p>
          <a:p>
            <a:pPr marL="0" marR="381000" lvl="0" indent="0" algn="l" rtl="0">
              <a:lnSpc>
                <a:spcPct val="115000"/>
              </a:lnSpc>
              <a:spcBef>
                <a:spcPts val="1200"/>
              </a:spcBef>
              <a:spcAft>
                <a:spcPts val="0"/>
              </a:spcAft>
              <a:buSzPts val="1100"/>
              <a:buNone/>
            </a:pPr>
            <a:r>
              <a:rPr lang="en-GB" dirty="0">
                <a:solidFill>
                  <a:schemeClr val="dk1"/>
                </a:solidFill>
              </a:rPr>
              <a:t>While the Senior Leadership Team and IT staff manage our technical infrastructure, classroom teachers are the front-line checks for filtering and monitoring in practice. There are four essential points every teacher needs to know:</a:t>
            </a:r>
            <a:endParaRPr dirty="0">
              <a:solidFill>
                <a:schemeClr val="dk1"/>
              </a:solidFill>
            </a:endParaRPr>
          </a:p>
          <a:p>
            <a:pPr marL="838200" marR="381000" lvl="0" indent="-298450" algn="l" rtl="0">
              <a:lnSpc>
                <a:spcPct val="115000"/>
              </a:lnSpc>
              <a:spcBef>
                <a:spcPts val="1200"/>
              </a:spcBef>
              <a:spcAft>
                <a:spcPts val="0"/>
              </a:spcAft>
              <a:buClr>
                <a:schemeClr val="dk1"/>
              </a:buClr>
              <a:buSzPts val="1100"/>
              <a:buAutoNum type="arabicPeriod"/>
            </a:pPr>
            <a:r>
              <a:rPr lang="en-GB" b="1" dirty="0">
                <a:solidFill>
                  <a:schemeClr val="dk1"/>
                </a:solidFill>
              </a:rPr>
              <a:t>Understand the basics:</a:t>
            </a:r>
            <a:r>
              <a:rPr lang="en-GB" dirty="0">
                <a:solidFill>
                  <a:schemeClr val="dk1"/>
                </a:solidFill>
              </a:rPr>
              <a:t> You must be aware that automated filtering—blocking harmful content—and monitoring—tracking flagged keywords or searches—are active across all school devices, and understand how concerns are escalated.</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Maintain active supervision:</a:t>
            </a:r>
            <a:r>
              <a:rPr lang="en-GB" dirty="0">
                <a:solidFill>
                  <a:schemeClr val="dk1"/>
                </a:solidFill>
              </a:rPr>
              <a:t> Technical filters are never 100% foolproof. Filtering does </a:t>
            </a:r>
            <a:r>
              <a:rPr lang="en-GB" i="1" dirty="0">
                <a:solidFill>
                  <a:schemeClr val="dk1"/>
                </a:solidFill>
              </a:rPr>
              <a:t>not</a:t>
            </a:r>
            <a:r>
              <a:rPr lang="en-GB" dirty="0">
                <a:solidFill>
                  <a:schemeClr val="dk1"/>
                </a:solidFill>
              </a:rPr>
              <a:t> replace active teacher supervision whenever pupils are using laptops, tablets, or computers in your lesson.</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Report breaches or bypasses immediately:</a:t>
            </a:r>
            <a:r>
              <a:rPr lang="en-GB" dirty="0">
                <a:solidFill>
                  <a:schemeClr val="dk1"/>
                </a:solidFill>
              </a:rPr>
              <a:t> If a pupil accidentally accesses inappropriate content, attempts to use a VPN or proxy site, or sets up a personal mobile hotspot to get around school restrictions, you must report this to the DSL and IT team straight away.</a:t>
            </a:r>
            <a:endParaRPr dirty="0">
              <a:solidFill>
                <a:schemeClr val="dk1"/>
              </a:solidFill>
            </a:endParaRPr>
          </a:p>
          <a:p>
            <a:pPr marL="838200" marR="381000" lvl="0" indent="-298450" algn="l" rtl="0">
              <a:lnSpc>
                <a:spcPct val="115000"/>
              </a:lnSpc>
              <a:spcBef>
                <a:spcPts val="0"/>
              </a:spcBef>
              <a:spcAft>
                <a:spcPts val="0"/>
              </a:spcAft>
              <a:buClr>
                <a:schemeClr val="dk1"/>
              </a:buClr>
              <a:buSzPts val="1100"/>
              <a:buAutoNum type="arabicPeriod"/>
            </a:pPr>
            <a:r>
              <a:rPr lang="en-GB" b="1" dirty="0">
                <a:solidFill>
                  <a:schemeClr val="dk1"/>
                </a:solidFill>
              </a:rPr>
              <a:t>Flag 'over-blocking':</a:t>
            </a:r>
            <a:r>
              <a:rPr lang="en-GB" dirty="0">
                <a:solidFill>
                  <a:schemeClr val="dk1"/>
                </a:solidFill>
              </a:rPr>
              <a:t> Filtering should protect pupils without creating unreasonable restrictions. If a system over-blocks legitimate educational resources or prevents you from teaching online safety, report this so system adjustments can be made.</a:t>
            </a:r>
            <a:endParaRPr dirty="0"/>
          </a:p>
          <a:p>
            <a:pPr marL="0" lvl="0" indent="0" algn="l" rtl="0">
              <a:lnSpc>
                <a:spcPct val="115000"/>
              </a:lnSpc>
              <a:spcBef>
                <a:spcPts val="1200"/>
              </a:spcBef>
              <a:spcAft>
                <a:spcPts val="0"/>
              </a:spcAft>
              <a:buSzPts val="1100"/>
              <a:buNone/>
            </a:pPr>
            <a:r>
              <a:rPr lang="en-GB" dirty="0"/>
              <a:t>Preventative education equips pupils with the critical thinking skills needed to stay safe online. Through your planned Relationships, Sex, and Health Education (RSHE) curriculum, we must cover vital contemporary digital topics. This includes helping pupils understand the impact of online influencers, the ethical risks around Generative AI and deepfakes, online harms, and giving them practical knowledge of how and where to report concerns safely.</a:t>
            </a:r>
            <a:endParaRPr dirty="0"/>
          </a:p>
          <a:p>
            <a:pPr marL="0" lvl="0" indent="0" algn="l" rtl="0">
              <a:lnSpc>
                <a:spcPct val="100000"/>
              </a:lnSpc>
              <a:spcBef>
                <a:spcPts val="1200"/>
              </a:spcBef>
              <a:spcAft>
                <a:spcPts val="0"/>
              </a:spcAft>
              <a:buSzPts val="1100"/>
              <a:buNone/>
            </a:pPr>
            <a:endParaRPr dirty="0"/>
          </a:p>
        </p:txBody>
      </p:sp>
    </p:spTree>
    <p:extLst>
      <p:ext uri="{BB962C8B-B14F-4D97-AF65-F5344CB8AC3E}">
        <p14:creationId xmlns:p14="http://schemas.microsoft.com/office/powerpoint/2010/main" val="27994116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9"/>
        <p:cNvGrpSpPr/>
        <p:nvPr/>
      </p:nvGrpSpPr>
      <p:grpSpPr>
        <a:xfrm>
          <a:off x="0" y="0"/>
          <a:ext cx="0" cy="0"/>
          <a:chOff x="0" y="0"/>
          <a:chExt cx="0" cy="0"/>
        </a:xfrm>
      </p:grpSpPr>
      <p:sp>
        <p:nvSpPr>
          <p:cNvPr id="470" name="Google Shape;470;g3d3a4c4585b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1" name="Google Shape;471;g3d3a4c4585b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GB" b="1">
                <a:solidFill>
                  <a:schemeClr val="dk1"/>
                </a:solidFill>
              </a:rPr>
              <a:t>Secure Your Access</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Our personal email and social accounts hold a vast amount of sensitive personal data. Avoid reusing passwords across sites. Use strong passphrases—combining three random words with symbols and numbers—or a dedicated password manager. Crucially, enable Multi-Factor Authentication (MFA) on your personal accounts; even if a password is compromised, MFA blocks unauthorized access.</a:t>
            </a:r>
            <a:endParaRPr i="1">
              <a:solidFill>
                <a:schemeClr val="dk1"/>
              </a:solidFill>
            </a:endParaRPr>
          </a:p>
          <a:p>
            <a:pPr marL="0" lvl="0" indent="0" algn="l" rtl="0">
              <a:lnSpc>
                <a:spcPct val="115000"/>
              </a:lnSpc>
              <a:spcBef>
                <a:spcPts val="1200"/>
              </a:spcBef>
              <a:spcAft>
                <a:spcPts val="0"/>
              </a:spcAft>
              <a:buNone/>
            </a:pPr>
            <a:r>
              <a:rPr lang="en-GB" b="1">
                <a:solidFill>
                  <a:schemeClr val="dk1"/>
                </a:solidFill>
              </a:rPr>
              <a:t>2. Tighten Privacy &amp; Anonymity Settings</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Regularly audit your privacy settings across platforms like Facebook, Instagram, and TikTok. Ensure your profiles are set to private so that your posts, friend lists, and tagged photos are hidden from public view. Many teachers choose to use their middle name or a variation of their surname online to prevent pupils or parents from easily locating their personal profiles."</a:t>
            </a:r>
            <a:endParaRPr i="1">
              <a:solidFill>
                <a:schemeClr val="dk1"/>
              </a:solidFill>
            </a:endParaRPr>
          </a:p>
          <a:p>
            <a:pPr marL="0" lvl="0" indent="0" algn="l" rtl="0">
              <a:lnSpc>
                <a:spcPct val="115000"/>
              </a:lnSpc>
              <a:spcBef>
                <a:spcPts val="200"/>
              </a:spcBef>
              <a:spcAft>
                <a:spcPts val="0"/>
              </a:spcAft>
              <a:buNone/>
            </a:pPr>
            <a:endParaRPr i="1">
              <a:solidFill>
                <a:schemeClr val="dk1"/>
              </a:solidFill>
            </a:endParaRPr>
          </a:p>
          <a:p>
            <a:pPr marL="0" lvl="0" indent="0" algn="l" rtl="0">
              <a:lnSpc>
                <a:spcPct val="115000"/>
              </a:lnSpc>
              <a:spcBef>
                <a:spcPts val="200"/>
              </a:spcBef>
              <a:spcAft>
                <a:spcPts val="0"/>
              </a:spcAft>
              <a:buClr>
                <a:schemeClr val="dk1"/>
              </a:buClr>
              <a:buSzPts val="1100"/>
              <a:buFont typeface="Arial"/>
              <a:buNone/>
            </a:pPr>
            <a:r>
              <a:rPr lang="en-GB" b="1">
                <a:solidFill>
                  <a:schemeClr val="dk1"/>
                </a:solidFill>
              </a:rPr>
              <a:t>3. Maintain Strict Professional Boundaries</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Always maintain a firm boundary between your personal and professional life. Never accept friend requests or follow requests from current pupils or their parents on personal accounts. All professional communication must go through official school channels and school-issued email addresses.</a:t>
            </a:r>
            <a:endParaRPr i="1">
              <a:solidFill>
                <a:schemeClr val="dk1"/>
              </a:solidFill>
            </a:endParaRPr>
          </a:p>
          <a:p>
            <a:pPr marL="0" lvl="0" indent="0" algn="l" rtl="0">
              <a:lnSpc>
                <a:spcPct val="115000"/>
              </a:lnSpc>
              <a:spcBef>
                <a:spcPts val="1200"/>
              </a:spcBef>
              <a:spcAft>
                <a:spcPts val="0"/>
              </a:spcAft>
              <a:buNone/>
            </a:pPr>
            <a:r>
              <a:rPr lang="en-GB" b="1">
                <a:solidFill>
                  <a:schemeClr val="dk1"/>
                </a:solidFill>
              </a:rPr>
              <a:t>4. Mind Your Digital Footprint</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Once something is uploaded online, control over that content is lost. Before posting, ask yourself if the content could be taken out of context or undermine your professional standing if viewed by a parent or employer. Be mindful not to share photos displaying school logos, lanyards, or identifiable workplace details.</a:t>
            </a:r>
            <a:endParaRPr i="1">
              <a:solidFill>
                <a:schemeClr val="dk1"/>
              </a:solidFill>
            </a:endParaRPr>
          </a:p>
          <a:p>
            <a:pPr marL="0" lvl="0" indent="0" algn="l" rtl="0">
              <a:lnSpc>
                <a:spcPct val="115000"/>
              </a:lnSpc>
              <a:spcBef>
                <a:spcPts val="200"/>
              </a:spcBef>
              <a:spcAft>
                <a:spcPts val="0"/>
              </a:spcAft>
              <a:buNone/>
            </a:pPr>
            <a:endParaRPr i="1">
              <a:solidFill>
                <a:schemeClr val="dk1"/>
              </a:solidFill>
            </a:endParaRPr>
          </a:p>
          <a:p>
            <a:pPr marL="0" lvl="0" indent="0" algn="l" rtl="0">
              <a:lnSpc>
                <a:spcPct val="115000"/>
              </a:lnSpc>
              <a:spcBef>
                <a:spcPts val="200"/>
              </a:spcBef>
              <a:spcAft>
                <a:spcPts val="0"/>
              </a:spcAft>
              <a:buClr>
                <a:schemeClr val="dk1"/>
              </a:buClr>
              <a:buSzPts val="1100"/>
              <a:buFont typeface="Arial"/>
              <a:buNone/>
            </a:pPr>
            <a:r>
              <a:rPr lang="en-GB" b="1">
                <a:solidFill>
                  <a:schemeClr val="dk1"/>
                </a:solidFill>
              </a:rPr>
              <a:t>5. Be Vigilant Against Phishing</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Phishing scams are increasingly sophisticated and frequently exploit emotional urgency. Be cautious of unexpected emails, text messages, or direct messages asking for login verification or personal details. Always check sender email addresses carefully and hover over links to verify destination URLs before clicking.</a:t>
            </a:r>
            <a:endParaRPr i="1">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GB" b="1">
                <a:solidFill>
                  <a:schemeClr val="dk1"/>
                </a:solidFill>
              </a:rPr>
              <a:t>6. Harden Device &amp; Data Security</a:t>
            </a:r>
            <a:endParaRPr b="1">
              <a:solidFill>
                <a:schemeClr val="dk1"/>
              </a:solidFill>
            </a:endParaRPr>
          </a:p>
          <a:p>
            <a:pPr marL="0" lvl="0" indent="0" algn="l" rtl="0">
              <a:lnSpc>
                <a:spcPct val="115000"/>
              </a:lnSpc>
              <a:spcBef>
                <a:spcPts val="200"/>
              </a:spcBef>
              <a:spcAft>
                <a:spcPts val="0"/>
              </a:spcAft>
              <a:buNone/>
            </a:pPr>
            <a:r>
              <a:rPr lang="en-GB" i="1">
                <a:solidFill>
                  <a:schemeClr val="dk1"/>
                </a:solidFill>
              </a:rPr>
              <a:t>Keep all personal devices, applications, and operating systems up to date by enabling automatic software updates, which patch security vulnerabilities. Ensure your important personal documents are backed up to secure cloud storage or an external hard drive. Finally, never save personal passwords or leave personal accounts logged in on classroom computers or shared school hardware.</a:t>
            </a:r>
            <a:endParaRPr i="1">
              <a:solidFill>
                <a:schemeClr val="dk1"/>
              </a:solidFill>
            </a:endParaRPr>
          </a:p>
          <a:p>
            <a:pPr marL="0" lvl="0" indent="0" algn="l" rtl="0">
              <a:spcBef>
                <a:spcPts val="120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7" name="Google Shape;477;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dirty="0">
              <a:solidFill>
                <a:schemeClr val="dk1"/>
              </a:solidFill>
            </a:endParaRPr>
          </a:p>
          <a:p>
            <a:pPr marL="0" lvl="0" indent="0" algn="l" rtl="0">
              <a:lnSpc>
                <a:spcPct val="100000"/>
              </a:lnSpc>
              <a:spcBef>
                <a:spcPts val="0"/>
              </a:spcBef>
              <a:spcAft>
                <a:spcPts val="0"/>
              </a:spcAft>
              <a:buSzPts val="1100"/>
              <a:buNone/>
            </a:pPr>
            <a:r>
              <a:rPr lang="en-GB" dirty="0"/>
              <a:t>We always like to pop a brief reminder towards the end of this session about the impact technology can have on our wellbeing and the importance of being a good digital role model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As the big tech giants pour millions of pounds into making our devices and the apps we access, extremely addictive, we all, adults and young people alike, must be mindful about our time online and how it makes us feel.</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Whether you’re a fan of </a:t>
            </a:r>
            <a:r>
              <a:rPr lang="en-GB" dirty="0" err="1"/>
              <a:t>instagram</a:t>
            </a:r>
            <a:r>
              <a:rPr lang="en-GB" dirty="0"/>
              <a:t>, TikTok, </a:t>
            </a:r>
            <a:r>
              <a:rPr lang="en-GB" dirty="0" err="1"/>
              <a:t>Youtube</a:t>
            </a:r>
            <a:r>
              <a:rPr lang="en-GB" dirty="0"/>
              <a:t>, you use your mobile for keeping up with the news or </a:t>
            </a:r>
            <a:r>
              <a:rPr lang="en-GB" dirty="0" err="1"/>
              <a:t>whatsapp</a:t>
            </a:r>
            <a:r>
              <a:rPr lang="en-GB" dirty="0"/>
              <a:t> to keep in touch with other parents at your child’s school - consider carefully curating the online content you consume. How does scrolling through this content make you feel? Are there some accounts you could unfollow or habits that could be reviewed?</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Think about taking a break from your screens if you can, most devices come with brilliant tools that will allow you to configure ‘do not disturb’ or quiet times – you can even select which notifications to mute and which to allow through during those periods. This is particularly important when winding down in the evening to support a good nights sleep.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r>
              <a:rPr lang="en-GB" dirty="0"/>
              <a:t>In general - aim to be in control of your use of technology, rather than it controlling you! </a:t>
            </a: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a:p>
            <a:pPr marL="0" lvl="0" indent="0" algn="l" rtl="0">
              <a:lnSpc>
                <a:spcPct val="100000"/>
              </a:lnSpc>
              <a:spcBef>
                <a:spcPts val="0"/>
              </a:spcBef>
              <a:spcAft>
                <a:spcPts val="0"/>
              </a:spcAft>
              <a:buSzPts val="1100"/>
              <a:buNone/>
            </a:pPr>
            <a:endParaRPr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3" name="Google Shape;483;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7"/>
        <p:cNvGrpSpPr/>
        <p:nvPr/>
      </p:nvGrpSpPr>
      <p:grpSpPr>
        <a:xfrm>
          <a:off x="0" y="0"/>
          <a:ext cx="0" cy="0"/>
          <a:chOff x="0" y="0"/>
          <a:chExt cx="0" cy="0"/>
        </a:xfrm>
      </p:grpSpPr>
      <p:sp>
        <p:nvSpPr>
          <p:cNvPr id="488" name="Google Shape;488;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9" name="Google Shape;489;p4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a:t>For further information about online safety including a list of our recommended resources, head to our website using the QR code above, Here you’ll find links to School360, our online safety website and much more.</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8" name="Google Shape;498;p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GB" u="sng">
                <a:solidFill>
                  <a:schemeClr val="hlink"/>
                </a:solidFill>
                <a:hlinkClick r:id="rId3"/>
              </a:rPr>
              <a:t>https://northumberlandict.my.canva.site/support2627/</a:t>
            </a:r>
            <a:r>
              <a:rPr lang="en-GB"/>
              <a:t>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45"/>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45"/>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4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3"/>
        <p:cNvGrpSpPr/>
        <p:nvPr/>
      </p:nvGrpSpPr>
      <p:grpSpPr>
        <a:xfrm>
          <a:off x="0" y="0"/>
          <a:ext cx="0" cy="0"/>
          <a:chOff x="0" y="0"/>
          <a:chExt cx="0" cy="0"/>
        </a:xfrm>
      </p:grpSpPr>
      <p:sp>
        <p:nvSpPr>
          <p:cNvPr id="34" name="Google Shape;34;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56"/>
          <p:cNvSpPr>
            <a:spLocks noGrp="1"/>
          </p:cNvSpPr>
          <p:nvPr>
            <p:ph type="pic" idx="2"/>
          </p:nvPr>
        </p:nvSpPr>
        <p:spPr>
          <a:xfrm>
            <a:off x="5183188" y="987425"/>
            <a:ext cx="6172200" cy="4873625"/>
          </a:xfrm>
          <a:prstGeom prst="rect">
            <a:avLst/>
          </a:prstGeom>
          <a:noFill/>
          <a:ln>
            <a:noFill/>
          </a:ln>
        </p:spPr>
      </p:sp>
      <p:sp>
        <p:nvSpPr>
          <p:cNvPr id="36" name="Google Shape;36;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37" name="Google Shape;37;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6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61"/>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61"/>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7"/>
        <p:cNvGrpSpPr/>
        <p:nvPr/>
      </p:nvGrpSpPr>
      <p:grpSpPr>
        <a:xfrm>
          <a:off x="0" y="0"/>
          <a:ext cx="0" cy="0"/>
          <a:chOff x="0" y="0"/>
          <a:chExt cx="0" cy="0"/>
        </a:xfrm>
      </p:grpSpPr>
      <p:sp>
        <p:nvSpPr>
          <p:cNvPr id="48" name="Google Shape;48;p62"/>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62"/>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0" name="Google Shape;50;p62"/>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1" name="Google Shape;51;p62"/>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2" name="Google Shape;52;p62"/>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6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6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6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6"/>
        <p:cNvGrpSpPr/>
        <p:nvPr/>
      </p:nvGrpSpPr>
      <p:grpSpPr>
        <a:xfrm>
          <a:off x="0" y="0"/>
          <a:ext cx="0" cy="0"/>
          <a:chOff x="0" y="0"/>
          <a:chExt cx="0" cy="0"/>
        </a:xfrm>
      </p:grpSpPr>
      <p:sp>
        <p:nvSpPr>
          <p:cNvPr id="57" name="Google Shape;57;p6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6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6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6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6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6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4" name="Google Shape;64;p6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6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6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6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6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6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6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6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6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6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6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6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6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6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4"/>
        <p:cNvGrpSpPr/>
        <p:nvPr/>
      </p:nvGrpSpPr>
      <p:grpSpPr>
        <a:xfrm>
          <a:off x="0" y="0"/>
          <a:ext cx="0" cy="0"/>
          <a:chOff x="0" y="0"/>
          <a:chExt cx="0" cy="0"/>
        </a:xfrm>
      </p:grpSpPr>
      <p:sp>
        <p:nvSpPr>
          <p:cNvPr id="85" name="Google Shape;85;p47"/>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a:endParaRPr/>
          </a:p>
        </p:txBody>
      </p:sp>
      <p:sp>
        <p:nvSpPr>
          <p:cNvPr id="86" name="Google Shape;86;p47"/>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7"/>
        <p:cNvGrpSpPr/>
        <p:nvPr/>
      </p:nvGrpSpPr>
      <p:grpSpPr>
        <a:xfrm>
          <a:off x="0" y="0"/>
          <a:ext cx="0" cy="0"/>
          <a:chOff x="0" y="0"/>
          <a:chExt cx="0" cy="0"/>
        </a:xfrm>
      </p:grpSpPr>
      <p:sp>
        <p:nvSpPr>
          <p:cNvPr id="88" name="Google Shape;88;p51"/>
          <p:cNvSpPr txBox="1">
            <a:spLocks noGrp="1"/>
          </p:cNvSpPr>
          <p:nvPr>
            <p:ph type="title"/>
          </p:nvPr>
        </p:nvSpPr>
        <p:spPr>
          <a:xfrm>
            <a:off x="895000" y="2855000"/>
            <a:ext cx="10469700" cy="1148100"/>
          </a:xfrm>
          <a:prstGeom prst="rect">
            <a:avLst/>
          </a:prstGeom>
          <a:noFill/>
          <a:ln>
            <a:noFill/>
          </a:ln>
        </p:spPr>
        <p:txBody>
          <a:bodyPr spcFirstLastPara="1" wrap="square" lIns="121900" tIns="121900" rIns="121900" bIns="121900" anchor="ctr" anchorCtr="0">
            <a:normAutofit/>
          </a:bodyPr>
          <a:lstStyle>
            <a:lvl1pPr lvl="0" algn="ctr">
              <a:lnSpc>
                <a:spcPct val="100000"/>
              </a:lnSpc>
              <a:spcBef>
                <a:spcPts val="0"/>
              </a:spcBef>
              <a:spcAft>
                <a:spcPts val="0"/>
              </a:spcAft>
              <a:buSzPts val="4800"/>
              <a:buNone/>
              <a:defRPr sz="4800"/>
            </a:lvl1pPr>
            <a:lvl2pPr lvl="1" algn="ctr">
              <a:lnSpc>
                <a:spcPct val="100000"/>
              </a:lnSpc>
              <a:spcBef>
                <a:spcPts val="0"/>
              </a:spcBef>
              <a:spcAft>
                <a:spcPts val="0"/>
              </a:spcAft>
              <a:buSzPts val="4800"/>
              <a:buNone/>
              <a:defRPr sz="4800"/>
            </a:lvl2pPr>
            <a:lvl3pPr lvl="2" algn="ctr">
              <a:lnSpc>
                <a:spcPct val="100000"/>
              </a:lnSpc>
              <a:spcBef>
                <a:spcPts val="0"/>
              </a:spcBef>
              <a:spcAft>
                <a:spcPts val="0"/>
              </a:spcAft>
              <a:buSzPts val="4800"/>
              <a:buNone/>
              <a:defRPr sz="4800"/>
            </a:lvl3pPr>
            <a:lvl4pPr lvl="3" algn="ctr">
              <a:lnSpc>
                <a:spcPct val="100000"/>
              </a:lnSpc>
              <a:spcBef>
                <a:spcPts val="0"/>
              </a:spcBef>
              <a:spcAft>
                <a:spcPts val="0"/>
              </a:spcAft>
              <a:buSzPts val="4800"/>
              <a:buNone/>
              <a:defRPr sz="4800"/>
            </a:lvl4pPr>
            <a:lvl5pPr lvl="4" algn="ctr">
              <a:lnSpc>
                <a:spcPct val="100000"/>
              </a:lnSpc>
              <a:spcBef>
                <a:spcPts val="0"/>
              </a:spcBef>
              <a:spcAft>
                <a:spcPts val="0"/>
              </a:spcAft>
              <a:buSzPts val="4800"/>
              <a:buNone/>
              <a:defRPr sz="4800"/>
            </a:lvl5pPr>
            <a:lvl6pPr lvl="5" algn="ctr">
              <a:lnSpc>
                <a:spcPct val="100000"/>
              </a:lnSpc>
              <a:spcBef>
                <a:spcPts val="0"/>
              </a:spcBef>
              <a:spcAft>
                <a:spcPts val="0"/>
              </a:spcAft>
              <a:buSzPts val="4800"/>
              <a:buNone/>
              <a:defRPr sz="4800"/>
            </a:lvl6pPr>
            <a:lvl7pPr lvl="6" algn="ctr">
              <a:lnSpc>
                <a:spcPct val="100000"/>
              </a:lnSpc>
              <a:spcBef>
                <a:spcPts val="0"/>
              </a:spcBef>
              <a:spcAft>
                <a:spcPts val="0"/>
              </a:spcAft>
              <a:buSzPts val="4800"/>
              <a:buNone/>
              <a:defRPr sz="4800"/>
            </a:lvl7pPr>
            <a:lvl8pPr lvl="7" algn="ctr">
              <a:lnSpc>
                <a:spcPct val="100000"/>
              </a:lnSpc>
              <a:spcBef>
                <a:spcPts val="0"/>
              </a:spcBef>
              <a:spcAft>
                <a:spcPts val="0"/>
              </a:spcAft>
              <a:buSzPts val="4800"/>
              <a:buNone/>
              <a:defRPr sz="4800"/>
            </a:lvl8pPr>
            <a:lvl9pPr lvl="8" algn="ctr">
              <a:lnSpc>
                <a:spcPct val="100000"/>
              </a:lnSpc>
              <a:spcBef>
                <a:spcPts val="0"/>
              </a:spcBef>
              <a:spcAft>
                <a:spcPts val="0"/>
              </a:spcAft>
              <a:buSzPts val="4800"/>
              <a:buNone/>
              <a:defRPr sz="4800"/>
            </a:lvl9pPr>
          </a:lstStyle>
          <a:p>
            <a:endParaRPr/>
          </a:p>
        </p:txBody>
      </p:sp>
      <p:sp>
        <p:nvSpPr>
          <p:cNvPr id="89" name="Google Shape;89;p51"/>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90"/>
        <p:cNvGrpSpPr/>
        <p:nvPr/>
      </p:nvGrpSpPr>
      <p:grpSpPr>
        <a:xfrm>
          <a:off x="0" y="0"/>
          <a:ext cx="0" cy="0"/>
          <a:chOff x="0" y="0"/>
          <a:chExt cx="0" cy="0"/>
        </a:xfrm>
      </p:grpSpPr>
      <p:sp>
        <p:nvSpPr>
          <p:cNvPr id="91" name="Google Shape;91;p52"/>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gn="l">
              <a:lnSpc>
                <a:spcPct val="100000"/>
              </a:lnSpc>
              <a:spcBef>
                <a:spcPts val="0"/>
              </a:spcBef>
              <a:spcAft>
                <a:spcPts val="0"/>
              </a:spcAft>
              <a:buSzPts val="40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a:endParaRPr/>
          </a:p>
        </p:txBody>
      </p:sp>
      <p:sp>
        <p:nvSpPr>
          <p:cNvPr id="92" name="Google Shape;92;p52"/>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gn="l">
              <a:lnSpc>
                <a:spcPct val="115000"/>
              </a:lnSpc>
              <a:spcBef>
                <a:spcPts val="0"/>
              </a:spcBef>
              <a:spcAft>
                <a:spcPts val="0"/>
              </a:spcAft>
              <a:buSzPts val="2400"/>
              <a:buChar char="●"/>
              <a:defRPr/>
            </a:lvl1pPr>
            <a:lvl2pPr marL="914400" lvl="1" indent="-349250" algn="l">
              <a:lnSpc>
                <a:spcPct val="115000"/>
              </a:lnSpc>
              <a:spcBef>
                <a:spcPts val="0"/>
              </a:spcBef>
              <a:spcAft>
                <a:spcPts val="0"/>
              </a:spcAft>
              <a:buSzPts val="1900"/>
              <a:buChar char="○"/>
              <a:defRPr/>
            </a:lvl2pPr>
            <a:lvl3pPr marL="1371600" lvl="2" indent="-349250" algn="l">
              <a:lnSpc>
                <a:spcPct val="115000"/>
              </a:lnSpc>
              <a:spcBef>
                <a:spcPts val="0"/>
              </a:spcBef>
              <a:spcAft>
                <a:spcPts val="0"/>
              </a:spcAft>
              <a:buSzPts val="1900"/>
              <a:buChar char="■"/>
              <a:defRPr/>
            </a:lvl3pPr>
            <a:lvl4pPr marL="1828800" lvl="3" indent="-349250" algn="l">
              <a:lnSpc>
                <a:spcPct val="115000"/>
              </a:lnSpc>
              <a:spcBef>
                <a:spcPts val="0"/>
              </a:spcBef>
              <a:spcAft>
                <a:spcPts val="0"/>
              </a:spcAft>
              <a:buSzPts val="1900"/>
              <a:buChar char="●"/>
              <a:defRPr/>
            </a:lvl4pPr>
            <a:lvl5pPr marL="2286000" lvl="4" indent="-349250" algn="l">
              <a:lnSpc>
                <a:spcPct val="115000"/>
              </a:lnSpc>
              <a:spcBef>
                <a:spcPts val="0"/>
              </a:spcBef>
              <a:spcAft>
                <a:spcPts val="0"/>
              </a:spcAft>
              <a:buSzPts val="1900"/>
              <a:buChar char="○"/>
              <a:defRPr/>
            </a:lvl5pPr>
            <a:lvl6pPr marL="2743200" lvl="5" indent="-349250" algn="l">
              <a:lnSpc>
                <a:spcPct val="115000"/>
              </a:lnSpc>
              <a:spcBef>
                <a:spcPts val="0"/>
              </a:spcBef>
              <a:spcAft>
                <a:spcPts val="0"/>
              </a:spcAft>
              <a:buSzPts val="1900"/>
              <a:buChar char="■"/>
              <a:defRPr/>
            </a:lvl6pPr>
            <a:lvl7pPr marL="3200400" lvl="6" indent="-349250" algn="l">
              <a:lnSpc>
                <a:spcPct val="115000"/>
              </a:lnSpc>
              <a:spcBef>
                <a:spcPts val="0"/>
              </a:spcBef>
              <a:spcAft>
                <a:spcPts val="0"/>
              </a:spcAft>
              <a:buSzPts val="1900"/>
              <a:buChar char="●"/>
              <a:defRPr/>
            </a:lvl7pPr>
            <a:lvl8pPr marL="3657600" lvl="7" indent="-349250" algn="l">
              <a:lnSpc>
                <a:spcPct val="115000"/>
              </a:lnSpc>
              <a:spcBef>
                <a:spcPts val="0"/>
              </a:spcBef>
              <a:spcAft>
                <a:spcPts val="0"/>
              </a:spcAft>
              <a:buSzPts val="1900"/>
              <a:buChar char="○"/>
              <a:defRPr/>
            </a:lvl8pPr>
            <a:lvl9pPr marL="4114800" lvl="8" indent="-349250" algn="l">
              <a:lnSpc>
                <a:spcPct val="115000"/>
              </a:lnSpc>
              <a:spcBef>
                <a:spcPts val="0"/>
              </a:spcBef>
              <a:spcAft>
                <a:spcPts val="0"/>
              </a:spcAft>
              <a:buSzPts val="1900"/>
              <a:buChar char="■"/>
              <a:defRPr/>
            </a:lvl9pPr>
          </a:lstStyle>
          <a:p>
            <a:endParaRPr/>
          </a:p>
        </p:txBody>
      </p:sp>
      <p:sp>
        <p:nvSpPr>
          <p:cNvPr id="93" name="Google Shape;93;p52"/>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4"/>
        <p:cNvGrpSpPr/>
        <p:nvPr/>
      </p:nvGrpSpPr>
      <p:grpSpPr>
        <a:xfrm>
          <a:off x="0" y="0"/>
          <a:ext cx="0" cy="0"/>
          <a:chOff x="0" y="0"/>
          <a:chExt cx="0" cy="0"/>
        </a:xfrm>
      </p:grpSpPr>
      <p:sp>
        <p:nvSpPr>
          <p:cNvPr id="95" name="Google Shape;95;p53"/>
          <p:cNvSpPr txBox="1">
            <a:spLocks noGrp="1"/>
          </p:cNvSpPr>
          <p:nvPr>
            <p:ph type="title" hasCustomPrompt="1"/>
          </p:nvPr>
        </p:nvSpPr>
        <p:spPr>
          <a:xfrm>
            <a:off x="415600" y="1673700"/>
            <a:ext cx="11360700" cy="25209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16000"/>
              <a:buNone/>
              <a:defRPr sz="16000"/>
            </a:lvl1pPr>
            <a:lvl2pPr lvl="1" algn="ctr">
              <a:lnSpc>
                <a:spcPct val="100000"/>
              </a:lnSpc>
              <a:spcBef>
                <a:spcPts val="0"/>
              </a:spcBef>
              <a:spcAft>
                <a:spcPts val="0"/>
              </a:spcAft>
              <a:buSzPts val="16000"/>
              <a:buNone/>
              <a:defRPr sz="16000"/>
            </a:lvl2pPr>
            <a:lvl3pPr lvl="2" algn="ctr">
              <a:lnSpc>
                <a:spcPct val="100000"/>
              </a:lnSpc>
              <a:spcBef>
                <a:spcPts val="0"/>
              </a:spcBef>
              <a:spcAft>
                <a:spcPts val="0"/>
              </a:spcAft>
              <a:buSzPts val="16000"/>
              <a:buNone/>
              <a:defRPr sz="16000"/>
            </a:lvl3pPr>
            <a:lvl4pPr lvl="3" algn="ctr">
              <a:lnSpc>
                <a:spcPct val="100000"/>
              </a:lnSpc>
              <a:spcBef>
                <a:spcPts val="0"/>
              </a:spcBef>
              <a:spcAft>
                <a:spcPts val="0"/>
              </a:spcAft>
              <a:buSzPts val="16000"/>
              <a:buNone/>
              <a:defRPr sz="16000"/>
            </a:lvl4pPr>
            <a:lvl5pPr lvl="4" algn="ctr">
              <a:lnSpc>
                <a:spcPct val="100000"/>
              </a:lnSpc>
              <a:spcBef>
                <a:spcPts val="0"/>
              </a:spcBef>
              <a:spcAft>
                <a:spcPts val="0"/>
              </a:spcAft>
              <a:buSzPts val="16000"/>
              <a:buNone/>
              <a:defRPr sz="16000"/>
            </a:lvl5pPr>
            <a:lvl6pPr lvl="5" algn="ctr">
              <a:lnSpc>
                <a:spcPct val="100000"/>
              </a:lnSpc>
              <a:spcBef>
                <a:spcPts val="0"/>
              </a:spcBef>
              <a:spcAft>
                <a:spcPts val="0"/>
              </a:spcAft>
              <a:buSzPts val="16000"/>
              <a:buNone/>
              <a:defRPr sz="16000"/>
            </a:lvl6pPr>
            <a:lvl7pPr lvl="6" algn="ctr">
              <a:lnSpc>
                <a:spcPct val="100000"/>
              </a:lnSpc>
              <a:spcBef>
                <a:spcPts val="0"/>
              </a:spcBef>
              <a:spcAft>
                <a:spcPts val="0"/>
              </a:spcAft>
              <a:buSzPts val="16000"/>
              <a:buNone/>
              <a:defRPr sz="16000"/>
            </a:lvl7pPr>
            <a:lvl8pPr lvl="7" algn="ctr">
              <a:lnSpc>
                <a:spcPct val="100000"/>
              </a:lnSpc>
              <a:spcBef>
                <a:spcPts val="0"/>
              </a:spcBef>
              <a:spcAft>
                <a:spcPts val="0"/>
              </a:spcAft>
              <a:buSzPts val="16000"/>
              <a:buNone/>
              <a:defRPr sz="16000"/>
            </a:lvl8pPr>
            <a:lvl9pPr lvl="8" algn="ctr">
              <a:lnSpc>
                <a:spcPct val="100000"/>
              </a:lnSpc>
              <a:spcBef>
                <a:spcPts val="0"/>
              </a:spcBef>
              <a:spcAft>
                <a:spcPts val="0"/>
              </a:spcAft>
              <a:buSzPts val="16000"/>
              <a:buNone/>
              <a:defRPr sz="16000"/>
            </a:lvl9pPr>
          </a:lstStyle>
          <a:p>
            <a:r>
              <a:t>xx%</a:t>
            </a:r>
          </a:p>
        </p:txBody>
      </p:sp>
      <p:sp>
        <p:nvSpPr>
          <p:cNvPr id="96" name="Google Shape;96;p53"/>
          <p:cNvSpPr txBox="1">
            <a:spLocks noGrp="1"/>
          </p:cNvSpPr>
          <p:nvPr>
            <p:ph type="body" idx="1"/>
          </p:nvPr>
        </p:nvSpPr>
        <p:spPr>
          <a:xfrm>
            <a:off x="415600" y="4304567"/>
            <a:ext cx="11360700" cy="1734300"/>
          </a:xfrm>
          <a:prstGeom prst="rect">
            <a:avLst/>
          </a:prstGeom>
          <a:noFill/>
          <a:ln>
            <a:noFill/>
          </a:ln>
        </p:spPr>
        <p:txBody>
          <a:bodyPr spcFirstLastPara="1" wrap="square" lIns="121900" tIns="121900" rIns="121900" bIns="121900" anchor="t" anchorCtr="0">
            <a:normAutofit/>
          </a:bodyPr>
          <a:lstStyle>
            <a:lvl1pPr marL="457200" lvl="0" indent="-381000" algn="ctr">
              <a:lnSpc>
                <a:spcPct val="115000"/>
              </a:lnSpc>
              <a:spcBef>
                <a:spcPts val="0"/>
              </a:spcBef>
              <a:spcAft>
                <a:spcPts val="0"/>
              </a:spcAft>
              <a:buSzPts val="2400"/>
              <a:buChar char="●"/>
              <a:defRPr/>
            </a:lvl1pPr>
            <a:lvl2pPr marL="914400" lvl="1" indent="-349250" algn="ctr">
              <a:lnSpc>
                <a:spcPct val="115000"/>
              </a:lnSpc>
              <a:spcBef>
                <a:spcPts val="0"/>
              </a:spcBef>
              <a:spcAft>
                <a:spcPts val="0"/>
              </a:spcAft>
              <a:buSzPts val="1900"/>
              <a:buChar char="○"/>
              <a:defRPr/>
            </a:lvl2pPr>
            <a:lvl3pPr marL="1371600" lvl="2" indent="-349250" algn="ctr">
              <a:lnSpc>
                <a:spcPct val="115000"/>
              </a:lnSpc>
              <a:spcBef>
                <a:spcPts val="0"/>
              </a:spcBef>
              <a:spcAft>
                <a:spcPts val="0"/>
              </a:spcAft>
              <a:buSzPts val="1900"/>
              <a:buChar char="■"/>
              <a:defRPr/>
            </a:lvl3pPr>
            <a:lvl4pPr marL="1828800" lvl="3" indent="-349250" algn="ctr">
              <a:lnSpc>
                <a:spcPct val="115000"/>
              </a:lnSpc>
              <a:spcBef>
                <a:spcPts val="0"/>
              </a:spcBef>
              <a:spcAft>
                <a:spcPts val="0"/>
              </a:spcAft>
              <a:buSzPts val="1900"/>
              <a:buChar char="●"/>
              <a:defRPr/>
            </a:lvl4pPr>
            <a:lvl5pPr marL="2286000" lvl="4" indent="-349250" algn="ctr">
              <a:lnSpc>
                <a:spcPct val="115000"/>
              </a:lnSpc>
              <a:spcBef>
                <a:spcPts val="0"/>
              </a:spcBef>
              <a:spcAft>
                <a:spcPts val="0"/>
              </a:spcAft>
              <a:buSzPts val="1900"/>
              <a:buChar char="○"/>
              <a:defRPr/>
            </a:lvl5pPr>
            <a:lvl6pPr marL="2743200" lvl="5" indent="-349250" algn="ctr">
              <a:lnSpc>
                <a:spcPct val="115000"/>
              </a:lnSpc>
              <a:spcBef>
                <a:spcPts val="0"/>
              </a:spcBef>
              <a:spcAft>
                <a:spcPts val="0"/>
              </a:spcAft>
              <a:buSzPts val="1900"/>
              <a:buChar char="■"/>
              <a:defRPr/>
            </a:lvl6pPr>
            <a:lvl7pPr marL="3200400" lvl="6" indent="-349250" algn="ctr">
              <a:lnSpc>
                <a:spcPct val="115000"/>
              </a:lnSpc>
              <a:spcBef>
                <a:spcPts val="0"/>
              </a:spcBef>
              <a:spcAft>
                <a:spcPts val="0"/>
              </a:spcAft>
              <a:buSzPts val="1900"/>
              <a:buChar char="●"/>
              <a:defRPr/>
            </a:lvl7pPr>
            <a:lvl8pPr marL="3657600" lvl="7" indent="-349250" algn="ctr">
              <a:lnSpc>
                <a:spcPct val="115000"/>
              </a:lnSpc>
              <a:spcBef>
                <a:spcPts val="0"/>
              </a:spcBef>
              <a:spcAft>
                <a:spcPts val="0"/>
              </a:spcAft>
              <a:buSzPts val="1900"/>
              <a:buChar char="○"/>
              <a:defRPr/>
            </a:lvl8pPr>
            <a:lvl9pPr marL="4114800" lvl="8" indent="-349250" algn="ctr">
              <a:lnSpc>
                <a:spcPct val="115000"/>
              </a:lnSpc>
              <a:spcBef>
                <a:spcPts val="0"/>
              </a:spcBef>
              <a:spcAft>
                <a:spcPts val="0"/>
              </a:spcAft>
              <a:buSzPts val="1900"/>
              <a:buChar char="■"/>
              <a:defRPr/>
            </a:lvl9pPr>
          </a:lstStyle>
          <a:p>
            <a:endParaRPr/>
          </a:p>
        </p:txBody>
      </p:sp>
      <p:sp>
        <p:nvSpPr>
          <p:cNvPr id="97" name="Google Shape;97;p53"/>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8"/>
        <p:cNvGrpSpPr/>
        <p:nvPr/>
      </p:nvGrpSpPr>
      <p:grpSpPr>
        <a:xfrm>
          <a:off x="0" y="0"/>
          <a:ext cx="0" cy="0"/>
          <a:chOff x="0" y="0"/>
          <a:chExt cx="0" cy="0"/>
        </a:xfrm>
      </p:grpSpPr>
      <p:sp>
        <p:nvSpPr>
          <p:cNvPr id="99" name="Google Shape;99;p54"/>
          <p:cNvSpPr txBox="1">
            <a:spLocks noGrp="1"/>
          </p:cNvSpPr>
          <p:nvPr>
            <p:ph type="title"/>
          </p:nvPr>
        </p:nvSpPr>
        <p:spPr>
          <a:xfrm>
            <a:off x="657224" y="499533"/>
            <a:ext cx="10772700" cy="1658100"/>
          </a:xfrm>
          <a:prstGeom prst="rect">
            <a:avLst/>
          </a:prstGeom>
          <a:noFill/>
          <a:ln>
            <a:noFill/>
          </a:ln>
        </p:spPr>
        <p:txBody>
          <a:bodyPr spcFirstLastPara="1" wrap="square" lIns="91425" tIns="45700" rIns="91425" bIns="45700" anchor="ctr" anchorCtr="0">
            <a:normAutofit/>
          </a:bodyPr>
          <a:lstStyle>
            <a:lvl1pPr lvl="0" algn="l">
              <a:lnSpc>
                <a:spcPct val="85000"/>
              </a:lnSpc>
              <a:spcBef>
                <a:spcPts val="0"/>
              </a:spcBef>
              <a:spcAft>
                <a:spcPts val="0"/>
              </a:spcAft>
              <a:buClr>
                <a:schemeClr val="accent1"/>
              </a:buClr>
              <a:buSzPts val="1800"/>
              <a:buNone/>
              <a:defRPr/>
            </a:lvl1pPr>
            <a:lvl2pPr lvl="1" algn="l">
              <a:lnSpc>
                <a:spcPct val="100000"/>
              </a:lnSpc>
              <a:spcBef>
                <a:spcPts val="0"/>
              </a:spcBef>
              <a:spcAft>
                <a:spcPts val="0"/>
              </a:spcAft>
              <a:buSzPts val="4000"/>
              <a:buNone/>
              <a:defRPr/>
            </a:lvl2pPr>
            <a:lvl3pPr lvl="2" algn="l">
              <a:lnSpc>
                <a:spcPct val="100000"/>
              </a:lnSpc>
              <a:spcBef>
                <a:spcPts val="0"/>
              </a:spcBef>
              <a:spcAft>
                <a:spcPts val="0"/>
              </a:spcAft>
              <a:buSzPts val="4000"/>
              <a:buNone/>
              <a:defRPr/>
            </a:lvl3pPr>
            <a:lvl4pPr lvl="3" algn="l">
              <a:lnSpc>
                <a:spcPct val="100000"/>
              </a:lnSpc>
              <a:spcBef>
                <a:spcPts val="0"/>
              </a:spcBef>
              <a:spcAft>
                <a:spcPts val="0"/>
              </a:spcAft>
              <a:buSzPts val="4000"/>
              <a:buNone/>
              <a:defRPr/>
            </a:lvl4pPr>
            <a:lvl5pPr lvl="4" algn="l">
              <a:lnSpc>
                <a:spcPct val="100000"/>
              </a:lnSpc>
              <a:spcBef>
                <a:spcPts val="0"/>
              </a:spcBef>
              <a:spcAft>
                <a:spcPts val="0"/>
              </a:spcAft>
              <a:buSzPts val="4000"/>
              <a:buNone/>
              <a:defRPr/>
            </a:lvl5pPr>
            <a:lvl6pPr lvl="5" algn="l">
              <a:lnSpc>
                <a:spcPct val="100000"/>
              </a:lnSpc>
              <a:spcBef>
                <a:spcPts val="0"/>
              </a:spcBef>
              <a:spcAft>
                <a:spcPts val="0"/>
              </a:spcAft>
              <a:buSzPts val="4000"/>
              <a:buNone/>
              <a:defRPr/>
            </a:lvl6pPr>
            <a:lvl7pPr lvl="6" algn="l">
              <a:lnSpc>
                <a:spcPct val="100000"/>
              </a:lnSpc>
              <a:spcBef>
                <a:spcPts val="0"/>
              </a:spcBef>
              <a:spcAft>
                <a:spcPts val="0"/>
              </a:spcAft>
              <a:buSzPts val="4000"/>
              <a:buNone/>
              <a:defRPr/>
            </a:lvl7pPr>
            <a:lvl8pPr lvl="7" algn="l">
              <a:lnSpc>
                <a:spcPct val="100000"/>
              </a:lnSpc>
              <a:spcBef>
                <a:spcPts val="0"/>
              </a:spcBef>
              <a:spcAft>
                <a:spcPts val="0"/>
              </a:spcAft>
              <a:buSzPts val="4000"/>
              <a:buNone/>
              <a:defRPr/>
            </a:lvl8pPr>
            <a:lvl9pPr lvl="8" algn="l">
              <a:lnSpc>
                <a:spcPct val="100000"/>
              </a:lnSpc>
              <a:spcBef>
                <a:spcPts val="0"/>
              </a:spcBef>
              <a:spcAft>
                <a:spcPts val="0"/>
              </a:spcAft>
              <a:buSzPts val="4000"/>
              <a:buNone/>
              <a:defRPr/>
            </a:lvl9pPr>
          </a:lstStyle>
          <a:p>
            <a:endParaRPr/>
          </a:p>
        </p:txBody>
      </p:sp>
      <p:sp>
        <p:nvSpPr>
          <p:cNvPr id="100" name="Google Shape;100;p54"/>
          <p:cNvSpPr txBox="1">
            <a:spLocks noGrp="1"/>
          </p:cNvSpPr>
          <p:nvPr>
            <p:ph type="body" idx="1"/>
          </p:nvPr>
        </p:nvSpPr>
        <p:spPr>
          <a:xfrm>
            <a:off x="676656" y="2011680"/>
            <a:ext cx="10753800" cy="3766200"/>
          </a:xfrm>
          <a:prstGeom prst="rect">
            <a:avLst/>
          </a:prstGeom>
          <a:noFill/>
          <a:ln>
            <a:noFill/>
          </a:ln>
        </p:spPr>
        <p:txBody>
          <a:bodyPr spcFirstLastPara="1" wrap="square" lIns="91425" tIns="45700" rIns="91425" bIns="45700" anchor="t" anchorCtr="0">
            <a:normAutofit/>
          </a:bodyPr>
          <a:lstStyle>
            <a:lvl1pPr marL="457200" lvl="0" indent="-342900" algn="l">
              <a:lnSpc>
                <a:spcPct val="85000"/>
              </a:lnSpc>
              <a:spcBef>
                <a:spcPts val="1300"/>
              </a:spcBef>
              <a:spcAft>
                <a:spcPts val="0"/>
              </a:spcAft>
              <a:buClr>
                <a:srgbClr val="262626"/>
              </a:buClr>
              <a:buSzPts val="1800"/>
              <a:buChar char="●"/>
              <a:defRPr/>
            </a:lvl1pPr>
            <a:lvl2pPr marL="914400" lvl="1" indent="-342900" algn="l">
              <a:lnSpc>
                <a:spcPct val="85000"/>
              </a:lnSpc>
              <a:spcBef>
                <a:spcPts val="1600"/>
              </a:spcBef>
              <a:spcAft>
                <a:spcPts val="0"/>
              </a:spcAft>
              <a:buClr>
                <a:srgbClr val="262626"/>
              </a:buClr>
              <a:buSzPts val="1800"/>
              <a:buChar char="○"/>
              <a:defRPr/>
            </a:lvl2pPr>
            <a:lvl3pPr marL="1371600" lvl="2" indent="-342900" algn="l">
              <a:lnSpc>
                <a:spcPct val="85000"/>
              </a:lnSpc>
              <a:spcBef>
                <a:spcPts val="1600"/>
              </a:spcBef>
              <a:spcAft>
                <a:spcPts val="0"/>
              </a:spcAft>
              <a:buClr>
                <a:srgbClr val="262626"/>
              </a:buClr>
              <a:buSzPts val="1800"/>
              <a:buChar char="■"/>
              <a:defRPr/>
            </a:lvl3pPr>
            <a:lvl4pPr marL="1828800" lvl="3" indent="-342900" algn="l">
              <a:lnSpc>
                <a:spcPct val="85000"/>
              </a:lnSpc>
              <a:spcBef>
                <a:spcPts val="1600"/>
              </a:spcBef>
              <a:spcAft>
                <a:spcPts val="0"/>
              </a:spcAft>
              <a:buClr>
                <a:srgbClr val="262626"/>
              </a:buClr>
              <a:buSzPts val="1800"/>
              <a:buChar char="●"/>
              <a:defRPr/>
            </a:lvl4pPr>
            <a:lvl5pPr marL="2286000" lvl="4" indent="-342900" algn="l">
              <a:lnSpc>
                <a:spcPct val="85000"/>
              </a:lnSpc>
              <a:spcBef>
                <a:spcPts val="1600"/>
              </a:spcBef>
              <a:spcAft>
                <a:spcPts val="0"/>
              </a:spcAft>
              <a:buClr>
                <a:srgbClr val="262626"/>
              </a:buClr>
              <a:buSzPts val="1800"/>
              <a:buChar char="○"/>
              <a:defRPr/>
            </a:lvl5pPr>
            <a:lvl6pPr marL="2743200" lvl="5" indent="-342900" algn="l">
              <a:lnSpc>
                <a:spcPct val="85000"/>
              </a:lnSpc>
              <a:spcBef>
                <a:spcPts val="1600"/>
              </a:spcBef>
              <a:spcAft>
                <a:spcPts val="0"/>
              </a:spcAft>
              <a:buClr>
                <a:srgbClr val="262626"/>
              </a:buClr>
              <a:buSzPts val="1800"/>
              <a:buChar char="■"/>
              <a:defRPr/>
            </a:lvl6pPr>
            <a:lvl7pPr marL="3200400" lvl="6" indent="-342900" algn="l">
              <a:lnSpc>
                <a:spcPct val="85000"/>
              </a:lnSpc>
              <a:spcBef>
                <a:spcPts val="1600"/>
              </a:spcBef>
              <a:spcAft>
                <a:spcPts val="0"/>
              </a:spcAft>
              <a:buClr>
                <a:srgbClr val="262626"/>
              </a:buClr>
              <a:buSzPts val="1800"/>
              <a:buChar char="●"/>
              <a:defRPr/>
            </a:lvl7pPr>
            <a:lvl8pPr marL="3657600" lvl="7" indent="-342900" algn="l">
              <a:lnSpc>
                <a:spcPct val="85000"/>
              </a:lnSpc>
              <a:spcBef>
                <a:spcPts val="1600"/>
              </a:spcBef>
              <a:spcAft>
                <a:spcPts val="0"/>
              </a:spcAft>
              <a:buClr>
                <a:srgbClr val="262626"/>
              </a:buClr>
              <a:buSzPts val="1800"/>
              <a:buChar char="○"/>
              <a:defRPr/>
            </a:lvl8pPr>
            <a:lvl9pPr marL="4114800" lvl="8" indent="-342900" algn="l">
              <a:lnSpc>
                <a:spcPct val="85000"/>
              </a:lnSpc>
              <a:spcBef>
                <a:spcPts val="1600"/>
              </a:spcBef>
              <a:spcAft>
                <a:spcPts val="1600"/>
              </a:spcAft>
              <a:buClr>
                <a:srgbClr val="262626"/>
              </a:buClr>
              <a:buSzPts val="1800"/>
              <a:buChar char="■"/>
              <a:defRPr/>
            </a:lvl9pPr>
          </a:lstStyle>
          <a:p>
            <a:endParaRPr/>
          </a:p>
        </p:txBody>
      </p:sp>
      <p:sp>
        <p:nvSpPr>
          <p:cNvPr id="101" name="Google Shape;101;p54"/>
          <p:cNvSpPr txBox="1">
            <a:spLocks noGrp="1"/>
          </p:cNvSpPr>
          <p:nvPr>
            <p:ph type="dt" idx="10"/>
          </p:nvPr>
        </p:nvSpPr>
        <p:spPr>
          <a:xfrm>
            <a:off x="685800" y="6412447"/>
            <a:ext cx="4114800" cy="2286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54"/>
          <p:cNvSpPr txBox="1">
            <a:spLocks noGrp="1"/>
          </p:cNvSpPr>
          <p:nvPr>
            <p:ph type="ftr" idx="11"/>
          </p:nvPr>
        </p:nvSpPr>
        <p:spPr>
          <a:xfrm>
            <a:off x="685800" y="6554697"/>
            <a:ext cx="5029200" cy="2286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3" name="Google Shape;103;p54"/>
          <p:cNvSpPr txBox="1">
            <a:spLocks noGrp="1"/>
          </p:cNvSpPr>
          <p:nvPr>
            <p:ph type="sldNum" idx="12"/>
          </p:nvPr>
        </p:nvSpPr>
        <p:spPr>
          <a:xfrm>
            <a:off x="8763926" y="5876412"/>
            <a:ext cx="2926200" cy="1397100"/>
          </a:xfrm>
          <a:prstGeom prst="rect">
            <a:avLst/>
          </a:prstGeom>
          <a:noFill/>
          <a:ln>
            <a:noFill/>
          </a:ln>
        </p:spPr>
        <p:txBody>
          <a:bodyPr spcFirstLastPara="1" wrap="square" lIns="91425" tIns="45700" rIns="91425" bIns="45700" anchor="b"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4"/>
        <p:cNvGrpSpPr/>
        <p:nvPr/>
      </p:nvGrpSpPr>
      <p:grpSpPr>
        <a:xfrm>
          <a:off x="0" y="0"/>
          <a:ext cx="0" cy="0"/>
          <a:chOff x="0" y="0"/>
          <a:chExt cx="0" cy="0"/>
        </a:xfrm>
      </p:grpSpPr>
      <p:sp>
        <p:nvSpPr>
          <p:cNvPr id="105" name="Google Shape;105;p55"/>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6"/>
        <p:cNvGrpSpPr/>
        <p:nvPr/>
      </p:nvGrpSpPr>
      <p:grpSpPr>
        <a:xfrm>
          <a:off x="0" y="0"/>
          <a:ext cx="0" cy="0"/>
          <a:chOff x="0" y="0"/>
          <a:chExt cx="0" cy="0"/>
        </a:xfrm>
      </p:grpSpPr>
      <p:sp>
        <p:nvSpPr>
          <p:cNvPr id="107" name="Google Shape;107;p57"/>
          <p:cNvSpPr txBox="1">
            <a:spLocks noGrp="1"/>
          </p:cNvSpPr>
          <p:nvPr>
            <p:ph type="title"/>
          </p:nvPr>
        </p:nvSpPr>
        <p:spPr>
          <a:xfrm>
            <a:off x="653667" y="701800"/>
            <a:ext cx="8302800" cy="5454300"/>
          </a:xfrm>
          <a:prstGeom prst="rect">
            <a:avLst/>
          </a:prstGeom>
          <a:noFill/>
          <a:ln>
            <a:noFill/>
          </a:ln>
        </p:spPr>
        <p:txBody>
          <a:bodyPr spcFirstLastPara="1" wrap="square" lIns="121900" tIns="121900" rIns="121900" bIns="121900" anchor="ctr" anchorCtr="0">
            <a:normAutofit/>
          </a:bodyPr>
          <a:lstStyle>
            <a:lvl1pPr lvl="0" algn="l">
              <a:lnSpc>
                <a:spcPct val="100000"/>
              </a:lnSpc>
              <a:spcBef>
                <a:spcPts val="0"/>
              </a:spcBef>
              <a:spcAft>
                <a:spcPts val="0"/>
              </a:spcAft>
              <a:buClr>
                <a:schemeClr val="lt1"/>
              </a:buClr>
              <a:buSzPts val="6400"/>
              <a:buNone/>
              <a:defRPr sz="6400">
                <a:solidFill>
                  <a:schemeClr val="lt1"/>
                </a:solidFill>
              </a:defRPr>
            </a:lvl1pPr>
            <a:lvl2pPr lvl="1" algn="l">
              <a:lnSpc>
                <a:spcPct val="100000"/>
              </a:lnSpc>
              <a:spcBef>
                <a:spcPts val="0"/>
              </a:spcBef>
              <a:spcAft>
                <a:spcPts val="0"/>
              </a:spcAft>
              <a:buClr>
                <a:schemeClr val="lt1"/>
              </a:buClr>
              <a:buSzPts val="6400"/>
              <a:buNone/>
              <a:defRPr sz="6400">
                <a:solidFill>
                  <a:schemeClr val="lt1"/>
                </a:solidFill>
              </a:defRPr>
            </a:lvl2pPr>
            <a:lvl3pPr lvl="2" algn="l">
              <a:lnSpc>
                <a:spcPct val="100000"/>
              </a:lnSpc>
              <a:spcBef>
                <a:spcPts val="0"/>
              </a:spcBef>
              <a:spcAft>
                <a:spcPts val="0"/>
              </a:spcAft>
              <a:buClr>
                <a:schemeClr val="lt1"/>
              </a:buClr>
              <a:buSzPts val="6400"/>
              <a:buNone/>
              <a:defRPr sz="6400">
                <a:solidFill>
                  <a:schemeClr val="lt1"/>
                </a:solidFill>
              </a:defRPr>
            </a:lvl3pPr>
            <a:lvl4pPr lvl="3" algn="l">
              <a:lnSpc>
                <a:spcPct val="100000"/>
              </a:lnSpc>
              <a:spcBef>
                <a:spcPts val="0"/>
              </a:spcBef>
              <a:spcAft>
                <a:spcPts val="0"/>
              </a:spcAft>
              <a:buClr>
                <a:schemeClr val="lt1"/>
              </a:buClr>
              <a:buSzPts val="6400"/>
              <a:buNone/>
              <a:defRPr sz="6400">
                <a:solidFill>
                  <a:schemeClr val="lt1"/>
                </a:solidFill>
              </a:defRPr>
            </a:lvl4pPr>
            <a:lvl5pPr lvl="4" algn="l">
              <a:lnSpc>
                <a:spcPct val="100000"/>
              </a:lnSpc>
              <a:spcBef>
                <a:spcPts val="0"/>
              </a:spcBef>
              <a:spcAft>
                <a:spcPts val="0"/>
              </a:spcAft>
              <a:buClr>
                <a:schemeClr val="lt1"/>
              </a:buClr>
              <a:buSzPts val="6400"/>
              <a:buNone/>
              <a:defRPr sz="6400">
                <a:solidFill>
                  <a:schemeClr val="lt1"/>
                </a:solidFill>
              </a:defRPr>
            </a:lvl5pPr>
            <a:lvl6pPr lvl="5" algn="l">
              <a:lnSpc>
                <a:spcPct val="100000"/>
              </a:lnSpc>
              <a:spcBef>
                <a:spcPts val="0"/>
              </a:spcBef>
              <a:spcAft>
                <a:spcPts val="0"/>
              </a:spcAft>
              <a:buClr>
                <a:schemeClr val="lt1"/>
              </a:buClr>
              <a:buSzPts val="6400"/>
              <a:buNone/>
              <a:defRPr sz="6400">
                <a:solidFill>
                  <a:schemeClr val="lt1"/>
                </a:solidFill>
              </a:defRPr>
            </a:lvl6pPr>
            <a:lvl7pPr lvl="6" algn="l">
              <a:lnSpc>
                <a:spcPct val="100000"/>
              </a:lnSpc>
              <a:spcBef>
                <a:spcPts val="0"/>
              </a:spcBef>
              <a:spcAft>
                <a:spcPts val="0"/>
              </a:spcAft>
              <a:buClr>
                <a:schemeClr val="lt1"/>
              </a:buClr>
              <a:buSzPts val="6400"/>
              <a:buNone/>
              <a:defRPr sz="6400">
                <a:solidFill>
                  <a:schemeClr val="lt1"/>
                </a:solidFill>
              </a:defRPr>
            </a:lvl7pPr>
            <a:lvl8pPr lvl="7" algn="l">
              <a:lnSpc>
                <a:spcPct val="100000"/>
              </a:lnSpc>
              <a:spcBef>
                <a:spcPts val="0"/>
              </a:spcBef>
              <a:spcAft>
                <a:spcPts val="0"/>
              </a:spcAft>
              <a:buClr>
                <a:schemeClr val="lt1"/>
              </a:buClr>
              <a:buSzPts val="6400"/>
              <a:buNone/>
              <a:defRPr sz="6400">
                <a:solidFill>
                  <a:schemeClr val="lt1"/>
                </a:solidFill>
              </a:defRPr>
            </a:lvl8pPr>
            <a:lvl9pPr lvl="8" algn="l">
              <a:lnSpc>
                <a:spcPct val="100000"/>
              </a:lnSpc>
              <a:spcBef>
                <a:spcPts val="0"/>
              </a:spcBef>
              <a:spcAft>
                <a:spcPts val="0"/>
              </a:spcAft>
              <a:buClr>
                <a:schemeClr val="lt1"/>
              </a:buClr>
              <a:buSzPts val="6400"/>
              <a:buNone/>
              <a:defRPr sz="6400">
                <a:solidFill>
                  <a:schemeClr val="lt1"/>
                </a:solidFill>
              </a:defRPr>
            </a:lvl9pPr>
          </a:lstStyle>
          <a:p>
            <a:endParaRPr/>
          </a:p>
        </p:txBody>
      </p:sp>
      <p:sp>
        <p:nvSpPr>
          <p:cNvPr id="108" name="Google Shape;108;p57"/>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9"/>
        <p:cNvGrpSpPr/>
        <p:nvPr/>
      </p:nvGrpSpPr>
      <p:grpSpPr>
        <a:xfrm>
          <a:off x="0" y="0"/>
          <a:ext cx="0" cy="0"/>
          <a:chOff x="0" y="0"/>
          <a:chExt cx="0" cy="0"/>
        </a:xfrm>
      </p:grpSpPr>
      <p:sp>
        <p:nvSpPr>
          <p:cNvPr id="110" name="Google Shape;110;p58"/>
          <p:cNvSpPr txBox="1">
            <a:spLocks noGrp="1"/>
          </p:cNvSpPr>
          <p:nvPr>
            <p:ph type="title"/>
          </p:nvPr>
        </p:nvSpPr>
        <p:spPr>
          <a:xfrm>
            <a:off x="415600" y="740800"/>
            <a:ext cx="3744000" cy="1007700"/>
          </a:xfrm>
          <a:prstGeom prst="rect">
            <a:avLst/>
          </a:prstGeom>
          <a:noFill/>
          <a:ln>
            <a:noFill/>
          </a:ln>
        </p:spPr>
        <p:txBody>
          <a:bodyPr spcFirstLastPara="1" wrap="square" lIns="121900" tIns="121900" rIns="121900" bIns="121900" anchor="b" anchorCtr="0">
            <a:normAutofit/>
          </a:bodyPr>
          <a:lstStyle>
            <a:lvl1pPr lvl="0" algn="l">
              <a:lnSpc>
                <a:spcPct val="100000"/>
              </a:lnSpc>
              <a:spcBef>
                <a:spcPts val="0"/>
              </a:spcBef>
              <a:spcAft>
                <a:spcPts val="0"/>
              </a:spcAft>
              <a:buSzPts val="3200"/>
              <a:buNone/>
              <a:defRPr sz="3200"/>
            </a:lvl1pPr>
            <a:lvl2pPr lvl="1" algn="l">
              <a:lnSpc>
                <a:spcPct val="100000"/>
              </a:lnSpc>
              <a:spcBef>
                <a:spcPts val="0"/>
              </a:spcBef>
              <a:spcAft>
                <a:spcPts val="0"/>
              </a:spcAft>
              <a:buSzPts val="3200"/>
              <a:buNone/>
              <a:defRPr sz="3200"/>
            </a:lvl2pPr>
            <a:lvl3pPr lvl="2" algn="l">
              <a:lnSpc>
                <a:spcPct val="100000"/>
              </a:lnSpc>
              <a:spcBef>
                <a:spcPts val="0"/>
              </a:spcBef>
              <a:spcAft>
                <a:spcPts val="0"/>
              </a:spcAft>
              <a:buSzPts val="3200"/>
              <a:buNone/>
              <a:defRPr sz="3200"/>
            </a:lvl3pPr>
            <a:lvl4pPr lvl="3" algn="l">
              <a:lnSpc>
                <a:spcPct val="100000"/>
              </a:lnSpc>
              <a:spcBef>
                <a:spcPts val="0"/>
              </a:spcBef>
              <a:spcAft>
                <a:spcPts val="0"/>
              </a:spcAft>
              <a:buSzPts val="3200"/>
              <a:buNone/>
              <a:defRPr sz="3200"/>
            </a:lvl4pPr>
            <a:lvl5pPr lvl="4" algn="l">
              <a:lnSpc>
                <a:spcPct val="100000"/>
              </a:lnSpc>
              <a:spcBef>
                <a:spcPts val="0"/>
              </a:spcBef>
              <a:spcAft>
                <a:spcPts val="0"/>
              </a:spcAft>
              <a:buSzPts val="3200"/>
              <a:buNone/>
              <a:defRPr sz="3200"/>
            </a:lvl5pPr>
            <a:lvl6pPr lvl="5" algn="l">
              <a:lnSpc>
                <a:spcPct val="100000"/>
              </a:lnSpc>
              <a:spcBef>
                <a:spcPts val="0"/>
              </a:spcBef>
              <a:spcAft>
                <a:spcPts val="0"/>
              </a:spcAft>
              <a:buSzPts val="3200"/>
              <a:buNone/>
              <a:defRPr sz="3200"/>
            </a:lvl6pPr>
            <a:lvl7pPr lvl="6" algn="l">
              <a:lnSpc>
                <a:spcPct val="100000"/>
              </a:lnSpc>
              <a:spcBef>
                <a:spcPts val="0"/>
              </a:spcBef>
              <a:spcAft>
                <a:spcPts val="0"/>
              </a:spcAft>
              <a:buSzPts val="3200"/>
              <a:buNone/>
              <a:defRPr sz="3200"/>
            </a:lvl7pPr>
            <a:lvl8pPr lvl="7" algn="l">
              <a:lnSpc>
                <a:spcPct val="100000"/>
              </a:lnSpc>
              <a:spcBef>
                <a:spcPts val="0"/>
              </a:spcBef>
              <a:spcAft>
                <a:spcPts val="0"/>
              </a:spcAft>
              <a:buSzPts val="3200"/>
              <a:buNone/>
              <a:defRPr sz="3200"/>
            </a:lvl8pPr>
            <a:lvl9pPr lvl="8" algn="l">
              <a:lnSpc>
                <a:spcPct val="100000"/>
              </a:lnSpc>
              <a:spcBef>
                <a:spcPts val="0"/>
              </a:spcBef>
              <a:spcAft>
                <a:spcPts val="0"/>
              </a:spcAft>
              <a:buSzPts val="3200"/>
              <a:buNone/>
              <a:defRPr sz="3200"/>
            </a:lvl9pPr>
          </a:lstStyle>
          <a:p>
            <a:endParaRPr/>
          </a:p>
        </p:txBody>
      </p:sp>
      <p:sp>
        <p:nvSpPr>
          <p:cNvPr id="111" name="Google Shape;111;p58"/>
          <p:cNvSpPr txBox="1">
            <a:spLocks noGrp="1"/>
          </p:cNvSpPr>
          <p:nvPr>
            <p:ph type="body" idx="1"/>
          </p:nvPr>
        </p:nvSpPr>
        <p:spPr>
          <a:xfrm>
            <a:off x="415600" y="1852800"/>
            <a:ext cx="3744000" cy="4239300"/>
          </a:xfrm>
          <a:prstGeom prst="rect">
            <a:avLst/>
          </a:prstGeom>
          <a:noFill/>
          <a:ln>
            <a:noFill/>
          </a:ln>
        </p:spPr>
        <p:txBody>
          <a:bodyPr spcFirstLastPara="1" wrap="square" lIns="121900" tIns="121900" rIns="121900" bIns="121900" anchor="t" anchorCtr="0">
            <a:normAutofit/>
          </a:bodyPr>
          <a:lstStyle>
            <a:lvl1pPr marL="457200" lvl="0" indent="-330200" algn="l">
              <a:lnSpc>
                <a:spcPct val="115000"/>
              </a:lnSpc>
              <a:spcBef>
                <a:spcPts val="0"/>
              </a:spcBef>
              <a:spcAft>
                <a:spcPts val="0"/>
              </a:spcAft>
              <a:buSzPts val="1600"/>
              <a:buChar char="●"/>
              <a:defRPr sz="1600"/>
            </a:lvl1pPr>
            <a:lvl2pPr marL="914400" lvl="1" indent="-330200" algn="l">
              <a:lnSpc>
                <a:spcPct val="115000"/>
              </a:lnSpc>
              <a:spcBef>
                <a:spcPts val="0"/>
              </a:spcBef>
              <a:spcAft>
                <a:spcPts val="0"/>
              </a:spcAft>
              <a:buSzPts val="1600"/>
              <a:buChar char="○"/>
              <a:defRPr sz="1600"/>
            </a:lvl2pPr>
            <a:lvl3pPr marL="1371600" lvl="2" indent="-330200" algn="l">
              <a:lnSpc>
                <a:spcPct val="115000"/>
              </a:lnSpc>
              <a:spcBef>
                <a:spcPts val="0"/>
              </a:spcBef>
              <a:spcAft>
                <a:spcPts val="0"/>
              </a:spcAft>
              <a:buSzPts val="1600"/>
              <a:buChar char="■"/>
              <a:defRPr sz="1600"/>
            </a:lvl3pPr>
            <a:lvl4pPr marL="1828800" lvl="3" indent="-330200" algn="l">
              <a:lnSpc>
                <a:spcPct val="115000"/>
              </a:lnSpc>
              <a:spcBef>
                <a:spcPts val="0"/>
              </a:spcBef>
              <a:spcAft>
                <a:spcPts val="0"/>
              </a:spcAft>
              <a:buSzPts val="1600"/>
              <a:buChar char="●"/>
              <a:defRPr sz="1600"/>
            </a:lvl4pPr>
            <a:lvl5pPr marL="2286000" lvl="4" indent="-330200" algn="l">
              <a:lnSpc>
                <a:spcPct val="115000"/>
              </a:lnSpc>
              <a:spcBef>
                <a:spcPts val="0"/>
              </a:spcBef>
              <a:spcAft>
                <a:spcPts val="0"/>
              </a:spcAft>
              <a:buSzPts val="1600"/>
              <a:buChar char="○"/>
              <a:defRPr sz="1600"/>
            </a:lvl5pPr>
            <a:lvl6pPr marL="2743200" lvl="5" indent="-330200" algn="l">
              <a:lnSpc>
                <a:spcPct val="115000"/>
              </a:lnSpc>
              <a:spcBef>
                <a:spcPts val="0"/>
              </a:spcBef>
              <a:spcAft>
                <a:spcPts val="0"/>
              </a:spcAft>
              <a:buSzPts val="1600"/>
              <a:buChar char="■"/>
              <a:defRPr sz="1600"/>
            </a:lvl6pPr>
            <a:lvl7pPr marL="3200400" lvl="6" indent="-330200" algn="l">
              <a:lnSpc>
                <a:spcPct val="115000"/>
              </a:lnSpc>
              <a:spcBef>
                <a:spcPts val="0"/>
              </a:spcBef>
              <a:spcAft>
                <a:spcPts val="0"/>
              </a:spcAft>
              <a:buSzPts val="1600"/>
              <a:buChar char="●"/>
              <a:defRPr sz="1600"/>
            </a:lvl7pPr>
            <a:lvl8pPr marL="3657600" lvl="7" indent="-330200" algn="l">
              <a:lnSpc>
                <a:spcPct val="115000"/>
              </a:lnSpc>
              <a:spcBef>
                <a:spcPts val="0"/>
              </a:spcBef>
              <a:spcAft>
                <a:spcPts val="0"/>
              </a:spcAft>
              <a:buSzPts val="1600"/>
              <a:buChar char="○"/>
              <a:defRPr sz="1600"/>
            </a:lvl8pPr>
            <a:lvl9pPr marL="4114800" lvl="8" indent="-330200" algn="l">
              <a:lnSpc>
                <a:spcPct val="115000"/>
              </a:lnSpc>
              <a:spcBef>
                <a:spcPts val="0"/>
              </a:spcBef>
              <a:spcAft>
                <a:spcPts val="0"/>
              </a:spcAft>
              <a:buSzPts val="1600"/>
              <a:buChar char="■"/>
              <a:defRPr sz="1600"/>
            </a:lvl9pPr>
          </a:lstStyle>
          <a:p>
            <a:endParaRPr/>
          </a:p>
        </p:txBody>
      </p:sp>
      <p:sp>
        <p:nvSpPr>
          <p:cNvPr id="112" name="Google Shape;112;p58"/>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13"/>
        <p:cNvGrpSpPr/>
        <p:nvPr/>
      </p:nvGrpSpPr>
      <p:grpSpPr>
        <a:xfrm>
          <a:off x="0" y="0"/>
          <a:ext cx="0" cy="0"/>
          <a:chOff x="0" y="0"/>
          <a:chExt cx="0" cy="0"/>
        </a:xfrm>
      </p:grpSpPr>
      <p:sp>
        <p:nvSpPr>
          <p:cNvPr id="114" name="Google Shape;114;p59"/>
          <p:cNvSpPr/>
          <p:nvPr/>
        </p:nvSpPr>
        <p:spPr>
          <a:xfrm>
            <a:off x="6096000" y="0"/>
            <a:ext cx="6096000" cy="6858000"/>
          </a:xfrm>
          <a:prstGeom prst="rect">
            <a:avLst/>
          </a:prstGeom>
          <a:solidFill>
            <a:schemeClr val="dk1"/>
          </a:solidFill>
          <a:ln>
            <a:noFill/>
          </a:ln>
        </p:spPr>
        <p:txBody>
          <a:bodyPr spcFirstLastPara="1" wrap="square" lIns="121900" tIns="121900" rIns="121900" bIns="121900"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115" name="Google Shape;115;p59"/>
          <p:cNvCxnSpPr/>
          <p:nvPr/>
        </p:nvCxnSpPr>
        <p:spPr>
          <a:xfrm>
            <a:off x="6706233" y="5994000"/>
            <a:ext cx="624300" cy="0"/>
          </a:xfrm>
          <a:prstGeom prst="straightConnector1">
            <a:avLst/>
          </a:prstGeom>
          <a:noFill/>
          <a:ln w="19050" cap="flat" cmpd="sng">
            <a:solidFill>
              <a:schemeClr val="lt1"/>
            </a:solidFill>
            <a:prstDash val="solid"/>
            <a:round/>
            <a:headEnd type="none" w="sm" len="sm"/>
            <a:tailEnd type="none" w="sm" len="sm"/>
          </a:ln>
        </p:spPr>
      </p:cxnSp>
      <p:sp>
        <p:nvSpPr>
          <p:cNvPr id="116" name="Google Shape;116;p59"/>
          <p:cNvSpPr txBox="1">
            <a:spLocks noGrp="1"/>
          </p:cNvSpPr>
          <p:nvPr>
            <p:ph type="title"/>
          </p:nvPr>
        </p:nvSpPr>
        <p:spPr>
          <a:xfrm>
            <a:off x="354000" y="1441867"/>
            <a:ext cx="5393700" cy="2280300"/>
          </a:xfrm>
          <a:prstGeom prst="rect">
            <a:avLst/>
          </a:prstGeom>
          <a:noFill/>
          <a:ln>
            <a:noFill/>
          </a:ln>
        </p:spPr>
        <p:txBody>
          <a:bodyPr spcFirstLastPara="1" wrap="square" lIns="121900" tIns="121900" rIns="121900" bIns="121900" anchor="b" anchorCtr="0">
            <a:normAutofit/>
          </a:bodyPr>
          <a:lstStyle>
            <a:lvl1pPr lvl="0" algn="ctr">
              <a:lnSpc>
                <a:spcPct val="100000"/>
              </a:lnSpc>
              <a:spcBef>
                <a:spcPts val="0"/>
              </a:spcBef>
              <a:spcAft>
                <a:spcPts val="0"/>
              </a:spcAft>
              <a:buSzPts val="5600"/>
              <a:buNone/>
              <a:defRPr sz="5600"/>
            </a:lvl1pPr>
            <a:lvl2pPr lvl="1" algn="ctr">
              <a:lnSpc>
                <a:spcPct val="100000"/>
              </a:lnSpc>
              <a:spcBef>
                <a:spcPts val="0"/>
              </a:spcBef>
              <a:spcAft>
                <a:spcPts val="0"/>
              </a:spcAft>
              <a:buSzPts val="5600"/>
              <a:buNone/>
              <a:defRPr sz="5600"/>
            </a:lvl2pPr>
            <a:lvl3pPr lvl="2" algn="ctr">
              <a:lnSpc>
                <a:spcPct val="100000"/>
              </a:lnSpc>
              <a:spcBef>
                <a:spcPts val="0"/>
              </a:spcBef>
              <a:spcAft>
                <a:spcPts val="0"/>
              </a:spcAft>
              <a:buSzPts val="5600"/>
              <a:buNone/>
              <a:defRPr sz="5600"/>
            </a:lvl3pPr>
            <a:lvl4pPr lvl="3" algn="ctr">
              <a:lnSpc>
                <a:spcPct val="100000"/>
              </a:lnSpc>
              <a:spcBef>
                <a:spcPts val="0"/>
              </a:spcBef>
              <a:spcAft>
                <a:spcPts val="0"/>
              </a:spcAft>
              <a:buSzPts val="5600"/>
              <a:buNone/>
              <a:defRPr sz="5600"/>
            </a:lvl4pPr>
            <a:lvl5pPr lvl="4" algn="ctr">
              <a:lnSpc>
                <a:spcPct val="100000"/>
              </a:lnSpc>
              <a:spcBef>
                <a:spcPts val="0"/>
              </a:spcBef>
              <a:spcAft>
                <a:spcPts val="0"/>
              </a:spcAft>
              <a:buSzPts val="5600"/>
              <a:buNone/>
              <a:defRPr sz="5600"/>
            </a:lvl5pPr>
            <a:lvl6pPr lvl="5" algn="ctr">
              <a:lnSpc>
                <a:spcPct val="100000"/>
              </a:lnSpc>
              <a:spcBef>
                <a:spcPts val="0"/>
              </a:spcBef>
              <a:spcAft>
                <a:spcPts val="0"/>
              </a:spcAft>
              <a:buSzPts val="5600"/>
              <a:buNone/>
              <a:defRPr sz="5600"/>
            </a:lvl6pPr>
            <a:lvl7pPr lvl="6" algn="ctr">
              <a:lnSpc>
                <a:spcPct val="100000"/>
              </a:lnSpc>
              <a:spcBef>
                <a:spcPts val="0"/>
              </a:spcBef>
              <a:spcAft>
                <a:spcPts val="0"/>
              </a:spcAft>
              <a:buSzPts val="5600"/>
              <a:buNone/>
              <a:defRPr sz="5600"/>
            </a:lvl7pPr>
            <a:lvl8pPr lvl="7" algn="ctr">
              <a:lnSpc>
                <a:spcPct val="100000"/>
              </a:lnSpc>
              <a:spcBef>
                <a:spcPts val="0"/>
              </a:spcBef>
              <a:spcAft>
                <a:spcPts val="0"/>
              </a:spcAft>
              <a:buSzPts val="5600"/>
              <a:buNone/>
              <a:defRPr sz="5600"/>
            </a:lvl8pPr>
            <a:lvl9pPr lvl="8" algn="ctr">
              <a:lnSpc>
                <a:spcPct val="100000"/>
              </a:lnSpc>
              <a:spcBef>
                <a:spcPts val="0"/>
              </a:spcBef>
              <a:spcAft>
                <a:spcPts val="0"/>
              </a:spcAft>
              <a:buSzPts val="5600"/>
              <a:buNone/>
              <a:defRPr sz="5600"/>
            </a:lvl9pPr>
          </a:lstStyle>
          <a:p>
            <a:endParaRPr/>
          </a:p>
        </p:txBody>
      </p:sp>
      <p:sp>
        <p:nvSpPr>
          <p:cNvPr id="117" name="Google Shape;117;p59"/>
          <p:cNvSpPr txBox="1">
            <a:spLocks noGrp="1"/>
          </p:cNvSpPr>
          <p:nvPr>
            <p:ph type="subTitle" idx="1"/>
          </p:nvPr>
        </p:nvSpPr>
        <p:spPr>
          <a:xfrm>
            <a:off x="354000" y="3793601"/>
            <a:ext cx="5393700" cy="1794000"/>
          </a:xfrm>
          <a:prstGeom prst="rect">
            <a:avLst/>
          </a:prstGeom>
          <a:noFill/>
          <a:ln>
            <a:noFill/>
          </a:ln>
        </p:spPr>
        <p:txBody>
          <a:bodyPr spcFirstLastPara="1" wrap="square" lIns="121900" tIns="121900" rIns="121900" bIns="121900" anchor="t" anchorCtr="0">
            <a:normAutofit/>
          </a:bodyPr>
          <a:lstStyle>
            <a:lvl1pPr lvl="0" algn="ctr">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2800"/>
              <a:buNone/>
              <a:defRPr sz="2800">
                <a:solidFill>
                  <a:schemeClr val="dk1"/>
                </a:solidFill>
              </a:defRPr>
            </a:lvl2pPr>
            <a:lvl3pPr lvl="2" algn="ctr">
              <a:lnSpc>
                <a:spcPct val="100000"/>
              </a:lnSpc>
              <a:spcBef>
                <a:spcPts val="0"/>
              </a:spcBef>
              <a:spcAft>
                <a:spcPts val="0"/>
              </a:spcAft>
              <a:buClr>
                <a:schemeClr val="dk1"/>
              </a:buClr>
              <a:buSzPts val="2800"/>
              <a:buNone/>
              <a:defRPr sz="2800">
                <a:solidFill>
                  <a:schemeClr val="dk1"/>
                </a:solidFill>
              </a:defRPr>
            </a:lvl3pPr>
            <a:lvl4pPr lvl="3" algn="ctr">
              <a:lnSpc>
                <a:spcPct val="100000"/>
              </a:lnSpc>
              <a:spcBef>
                <a:spcPts val="0"/>
              </a:spcBef>
              <a:spcAft>
                <a:spcPts val="0"/>
              </a:spcAft>
              <a:buClr>
                <a:schemeClr val="dk1"/>
              </a:buClr>
              <a:buSzPts val="2800"/>
              <a:buNone/>
              <a:defRPr sz="2800">
                <a:solidFill>
                  <a:schemeClr val="dk1"/>
                </a:solidFill>
              </a:defRPr>
            </a:lvl4pPr>
            <a:lvl5pPr lvl="4" algn="ctr">
              <a:lnSpc>
                <a:spcPct val="100000"/>
              </a:lnSpc>
              <a:spcBef>
                <a:spcPts val="0"/>
              </a:spcBef>
              <a:spcAft>
                <a:spcPts val="0"/>
              </a:spcAft>
              <a:buClr>
                <a:schemeClr val="dk1"/>
              </a:buClr>
              <a:buSzPts val="2800"/>
              <a:buNone/>
              <a:defRPr sz="2800">
                <a:solidFill>
                  <a:schemeClr val="dk1"/>
                </a:solidFill>
              </a:defRPr>
            </a:lvl5pPr>
            <a:lvl6pPr lvl="5" algn="ctr">
              <a:lnSpc>
                <a:spcPct val="100000"/>
              </a:lnSpc>
              <a:spcBef>
                <a:spcPts val="0"/>
              </a:spcBef>
              <a:spcAft>
                <a:spcPts val="0"/>
              </a:spcAft>
              <a:buClr>
                <a:schemeClr val="dk1"/>
              </a:buClr>
              <a:buSzPts val="2800"/>
              <a:buNone/>
              <a:defRPr sz="2800">
                <a:solidFill>
                  <a:schemeClr val="dk1"/>
                </a:solidFill>
              </a:defRPr>
            </a:lvl6pPr>
            <a:lvl7pPr lvl="6" algn="ctr">
              <a:lnSpc>
                <a:spcPct val="100000"/>
              </a:lnSpc>
              <a:spcBef>
                <a:spcPts val="0"/>
              </a:spcBef>
              <a:spcAft>
                <a:spcPts val="0"/>
              </a:spcAft>
              <a:buClr>
                <a:schemeClr val="dk1"/>
              </a:buClr>
              <a:buSzPts val="2800"/>
              <a:buNone/>
              <a:defRPr sz="2800">
                <a:solidFill>
                  <a:schemeClr val="dk1"/>
                </a:solidFill>
              </a:defRPr>
            </a:lvl7pPr>
            <a:lvl8pPr lvl="7" algn="ctr">
              <a:lnSpc>
                <a:spcPct val="100000"/>
              </a:lnSpc>
              <a:spcBef>
                <a:spcPts val="0"/>
              </a:spcBef>
              <a:spcAft>
                <a:spcPts val="0"/>
              </a:spcAft>
              <a:buClr>
                <a:schemeClr val="dk1"/>
              </a:buClr>
              <a:buSzPts val="2800"/>
              <a:buNone/>
              <a:defRPr sz="2800">
                <a:solidFill>
                  <a:schemeClr val="dk1"/>
                </a:solidFill>
              </a:defRPr>
            </a:lvl8pPr>
            <a:lvl9pPr lvl="8" algn="ctr">
              <a:lnSpc>
                <a:spcPct val="100000"/>
              </a:lnSpc>
              <a:spcBef>
                <a:spcPts val="0"/>
              </a:spcBef>
              <a:spcAft>
                <a:spcPts val="0"/>
              </a:spcAft>
              <a:buClr>
                <a:schemeClr val="dk1"/>
              </a:buClr>
              <a:buSzPts val="2800"/>
              <a:buNone/>
              <a:defRPr sz="2800">
                <a:solidFill>
                  <a:schemeClr val="dk1"/>
                </a:solidFill>
              </a:defRPr>
            </a:lvl9pPr>
          </a:lstStyle>
          <a:p>
            <a:endParaRPr/>
          </a:p>
        </p:txBody>
      </p:sp>
      <p:sp>
        <p:nvSpPr>
          <p:cNvPr id="118" name="Google Shape;118;p59"/>
          <p:cNvSpPr txBox="1">
            <a:spLocks noGrp="1"/>
          </p:cNvSpPr>
          <p:nvPr>
            <p:ph type="body" idx="2"/>
          </p:nvPr>
        </p:nvSpPr>
        <p:spPr>
          <a:xfrm>
            <a:off x="6586000" y="965600"/>
            <a:ext cx="5115900" cy="4926900"/>
          </a:xfrm>
          <a:prstGeom prst="rect">
            <a:avLst/>
          </a:prstGeom>
          <a:noFill/>
          <a:ln>
            <a:noFill/>
          </a:ln>
        </p:spPr>
        <p:txBody>
          <a:bodyPr spcFirstLastPara="1" wrap="square" lIns="121900" tIns="121900" rIns="121900" bIns="121900" anchor="ctr" anchorCtr="0">
            <a:normAutofit/>
          </a:bodyPr>
          <a:lstStyle>
            <a:lvl1pPr marL="457200" lvl="0" indent="-381000" algn="l">
              <a:lnSpc>
                <a:spcPct val="115000"/>
              </a:lnSpc>
              <a:spcBef>
                <a:spcPts val="0"/>
              </a:spcBef>
              <a:spcAft>
                <a:spcPts val="0"/>
              </a:spcAft>
              <a:buClr>
                <a:schemeClr val="lt1"/>
              </a:buClr>
              <a:buSzPts val="2400"/>
              <a:buChar char="●"/>
              <a:defRPr>
                <a:solidFill>
                  <a:schemeClr val="lt1"/>
                </a:solidFill>
              </a:defRPr>
            </a:lvl1pPr>
            <a:lvl2pPr marL="914400" lvl="1" indent="-349250" algn="l">
              <a:lnSpc>
                <a:spcPct val="115000"/>
              </a:lnSpc>
              <a:spcBef>
                <a:spcPts val="0"/>
              </a:spcBef>
              <a:spcAft>
                <a:spcPts val="0"/>
              </a:spcAft>
              <a:buClr>
                <a:schemeClr val="lt1"/>
              </a:buClr>
              <a:buSzPts val="1900"/>
              <a:buChar char="○"/>
              <a:defRPr>
                <a:solidFill>
                  <a:schemeClr val="lt1"/>
                </a:solidFill>
              </a:defRPr>
            </a:lvl2pPr>
            <a:lvl3pPr marL="1371600" lvl="2" indent="-349250" algn="l">
              <a:lnSpc>
                <a:spcPct val="115000"/>
              </a:lnSpc>
              <a:spcBef>
                <a:spcPts val="0"/>
              </a:spcBef>
              <a:spcAft>
                <a:spcPts val="0"/>
              </a:spcAft>
              <a:buClr>
                <a:schemeClr val="lt1"/>
              </a:buClr>
              <a:buSzPts val="1900"/>
              <a:buChar char="■"/>
              <a:defRPr>
                <a:solidFill>
                  <a:schemeClr val="lt1"/>
                </a:solidFill>
              </a:defRPr>
            </a:lvl3pPr>
            <a:lvl4pPr marL="1828800" lvl="3" indent="-349250" algn="l">
              <a:lnSpc>
                <a:spcPct val="115000"/>
              </a:lnSpc>
              <a:spcBef>
                <a:spcPts val="0"/>
              </a:spcBef>
              <a:spcAft>
                <a:spcPts val="0"/>
              </a:spcAft>
              <a:buClr>
                <a:schemeClr val="lt1"/>
              </a:buClr>
              <a:buSzPts val="1900"/>
              <a:buChar char="●"/>
              <a:defRPr>
                <a:solidFill>
                  <a:schemeClr val="lt1"/>
                </a:solidFill>
              </a:defRPr>
            </a:lvl4pPr>
            <a:lvl5pPr marL="2286000" lvl="4" indent="-349250" algn="l">
              <a:lnSpc>
                <a:spcPct val="115000"/>
              </a:lnSpc>
              <a:spcBef>
                <a:spcPts val="0"/>
              </a:spcBef>
              <a:spcAft>
                <a:spcPts val="0"/>
              </a:spcAft>
              <a:buClr>
                <a:schemeClr val="lt1"/>
              </a:buClr>
              <a:buSzPts val="1900"/>
              <a:buChar char="○"/>
              <a:defRPr>
                <a:solidFill>
                  <a:schemeClr val="lt1"/>
                </a:solidFill>
              </a:defRPr>
            </a:lvl5pPr>
            <a:lvl6pPr marL="2743200" lvl="5" indent="-349250" algn="l">
              <a:lnSpc>
                <a:spcPct val="115000"/>
              </a:lnSpc>
              <a:spcBef>
                <a:spcPts val="0"/>
              </a:spcBef>
              <a:spcAft>
                <a:spcPts val="0"/>
              </a:spcAft>
              <a:buClr>
                <a:schemeClr val="lt1"/>
              </a:buClr>
              <a:buSzPts val="1900"/>
              <a:buChar char="■"/>
              <a:defRPr>
                <a:solidFill>
                  <a:schemeClr val="lt1"/>
                </a:solidFill>
              </a:defRPr>
            </a:lvl6pPr>
            <a:lvl7pPr marL="3200400" lvl="6" indent="-349250" algn="l">
              <a:lnSpc>
                <a:spcPct val="115000"/>
              </a:lnSpc>
              <a:spcBef>
                <a:spcPts val="0"/>
              </a:spcBef>
              <a:spcAft>
                <a:spcPts val="0"/>
              </a:spcAft>
              <a:buClr>
                <a:schemeClr val="lt1"/>
              </a:buClr>
              <a:buSzPts val="1900"/>
              <a:buChar char="●"/>
              <a:defRPr>
                <a:solidFill>
                  <a:schemeClr val="lt1"/>
                </a:solidFill>
              </a:defRPr>
            </a:lvl7pPr>
            <a:lvl8pPr marL="3657600" lvl="7" indent="-349250" algn="l">
              <a:lnSpc>
                <a:spcPct val="115000"/>
              </a:lnSpc>
              <a:spcBef>
                <a:spcPts val="0"/>
              </a:spcBef>
              <a:spcAft>
                <a:spcPts val="0"/>
              </a:spcAft>
              <a:buClr>
                <a:schemeClr val="lt1"/>
              </a:buClr>
              <a:buSzPts val="1900"/>
              <a:buChar char="○"/>
              <a:defRPr>
                <a:solidFill>
                  <a:schemeClr val="lt1"/>
                </a:solidFill>
              </a:defRPr>
            </a:lvl8pPr>
            <a:lvl9pPr marL="4114800" lvl="8" indent="-349250" algn="l">
              <a:lnSpc>
                <a:spcPct val="115000"/>
              </a:lnSpc>
              <a:spcBef>
                <a:spcPts val="0"/>
              </a:spcBef>
              <a:spcAft>
                <a:spcPts val="0"/>
              </a:spcAft>
              <a:buClr>
                <a:schemeClr val="lt1"/>
              </a:buClr>
              <a:buSzPts val="1900"/>
              <a:buChar char="■"/>
              <a:defRPr>
                <a:solidFill>
                  <a:schemeClr val="lt1"/>
                </a:solidFill>
              </a:defRPr>
            </a:lvl9pPr>
          </a:lstStyle>
          <a:p>
            <a:endParaRPr/>
          </a:p>
        </p:txBody>
      </p:sp>
      <p:sp>
        <p:nvSpPr>
          <p:cNvPr id="119" name="Google Shape;119;p59"/>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lt1"/>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20"/>
        <p:cNvGrpSpPr/>
        <p:nvPr/>
      </p:nvGrpSpPr>
      <p:grpSpPr>
        <a:xfrm>
          <a:off x="0" y="0"/>
          <a:ext cx="0" cy="0"/>
          <a:chOff x="0" y="0"/>
          <a:chExt cx="0" cy="0"/>
        </a:xfrm>
      </p:grpSpPr>
      <p:sp>
        <p:nvSpPr>
          <p:cNvPr id="121" name="Google Shape;121;p60"/>
          <p:cNvSpPr txBox="1">
            <a:spLocks noGrp="1"/>
          </p:cNvSpPr>
          <p:nvPr>
            <p:ph type="body" idx="1"/>
          </p:nvPr>
        </p:nvSpPr>
        <p:spPr>
          <a:xfrm>
            <a:off x="415600" y="5640767"/>
            <a:ext cx="7998300" cy="806700"/>
          </a:xfrm>
          <a:prstGeom prst="rect">
            <a:avLst/>
          </a:prstGeom>
          <a:noFill/>
          <a:ln>
            <a:noFill/>
          </a:ln>
        </p:spPr>
        <p:txBody>
          <a:bodyPr spcFirstLastPara="1" wrap="square" lIns="121900" tIns="121900" rIns="121900" bIns="121900" anchor="ctr" anchorCtr="0">
            <a:normAutofit/>
          </a:bodyPr>
          <a:lstStyle>
            <a:lvl1pPr marL="457200" lvl="0" indent="-228600" algn="l">
              <a:lnSpc>
                <a:spcPct val="100000"/>
              </a:lnSpc>
              <a:spcBef>
                <a:spcPts val="0"/>
              </a:spcBef>
              <a:spcAft>
                <a:spcPts val="0"/>
              </a:spcAft>
              <a:buClr>
                <a:schemeClr val="dk1"/>
              </a:buClr>
              <a:buSzPts val="2800"/>
              <a:buFont typeface="Oswald"/>
              <a:buNone/>
              <a:defRPr sz="2800">
                <a:solidFill>
                  <a:schemeClr val="dk1"/>
                </a:solidFill>
                <a:latin typeface="Oswald"/>
                <a:ea typeface="Oswald"/>
                <a:cs typeface="Oswald"/>
                <a:sym typeface="Oswald"/>
              </a:defRPr>
            </a:lvl1pPr>
          </a:lstStyle>
          <a:p>
            <a:endParaRPr/>
          </a:p>
        </p:txBody>
      </p:sp>
      <p:sp>
        <p:nvSpPr>
          <p:cNvPr id="122" name="Google Shape;122;p60"/>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29"/>
        <p:cNvGrpSpPr/>
        <p:nvPr/>
      </p:nvGrpSpPr>
      <p:grpSpPr>
        <a:xfrm>
          <a:off x="0" y="0"/>
          <a:ext cx="0" cy="0"/>
          <a:chOff x="0" y="0"/>
          <a:chExt cx="0" cy="0"/>
        </a:xfrm>
      </p:grpSpPr>
      <p:sp>
        <p:nvSpPr>
          <p:cNvPr id="130" name="Google Shape;130;g3f3ce170b20_0_471"/>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g3f3ce170b20_0_471"/>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32" name="Google Shape;132;g3f3ce170b20_0_47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3" name="Google Shape;133;g3f3ce170b20_0_47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g3f3ce170b20_0_47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35"/>
        <p:cNvGrpSpPr/>
        <p:nvPr/>
      </p:nvGrpSpPr>
      <p:grpSpPr>
        <a:xfrm>
          <a:off x="0" y="0"/>
          <a:ext cx="0" cy="0"/>
          <a:chOff x="0" y="0"/>
          <a:chExt cx="0" cy="0"/>
        </a:xfrm>
      </p:grpSpPr>
      <p:sp>
        <p:nvSpPr>
          <p:cNvPr id="136" name="Google Shape;136;g3f3ce170b20_0_47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7" name="Google Shape;137;g3f3ce170b20_0_47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8" name="Google Shape;138;g3f3ce170b20_0_47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g3f3ce170b20_0_47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0" name="Google Shape;140;g3f3ce170b20_0_47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41"/>
        <p:cNvGrpSpPr/>
        <p:nvPr/>
      </p:nvGrpSpPr>
      <p:grpSpPr>
        <a:xfrm>
          <a:off x="0" y="0"/>
          <a:ext cx="0" cy="0"/>
          <a:chOff x="0" y="0"/>
          <a:chExt cx="0" cy="0"/>
        </a:xfrm>
      </p:grpSpPr>
      <p:sp>
        <p:nvSpPr>
          <p:cNvPr id="142" name="Google Shape;142;g3f3ce170b20_0_48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3" name="Google Shape;143;g3f3ce170b20_0_48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4" name="Google Shape;144;g3f3ce170b20_0_48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5"/>
        <p:cNvGrpSpPr/>
        <p:nvPr/>
      </p:nvGrpSpPr>
      <p:grpSpPr>
        <a:xfrm>
          <a:off x="0" y="0"/>
          <a:ext cx="0" cy="0"/>
          <a:chOff x="0" y="0"/>
          <a:chExt cx="0" cy="0"/>
        </a:xfrm>
      </p:grpSpPr>
      <p:sp>
        <p:nvSpPr>
          <p:cNvPr id="146" name="Google Shape;146;g3f3ce170b20_0_487"/>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7" name="Google Shape;147;g3f3ce170b20_0_487"/>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757575"/>
              </a:buClr>
              <a:buSzPts val="2400"/>
              <a:buNone/>
              <a:defRPr sz="2400">
                <a:solidFill>
                  <a:srgbClr val="757575"/>
                </a:solidFill>
              </a:defRPr>
            </a:lvl1pPr>
            <a:lvl2pPr marL="914400" lvl="1" indent="-228600" algn="l">
              <a:lnSpc>
                <a:spcPct val="90000"/>
              </a:lnSpc>
              <a:spcBef>
                <a:spcPts val="500"/>
              </a:spcBef>
              <a:spcAft>
                <a:spcPts val="0"/>
              </a:spcAft>
              <a:buClr>
                <a:srgbClr val="757575"/>
              </a:buClr>
              <a:buSzPts val="2000"/>
              <a:buNone/>
              <a:defRPr sz="2000">
                <a:solidFill>
                  <a:srgbClr val="757575"/>
                </a:solidFill>
              </a:defRPr>
            </a:lvl2pPr>
            <a:lvl3pPr marL="1371600" lvl="2" indent="-228600" algn="l">
              <a:lnSpc>
                <a:spcPct val="90000"/>
              </a:lnSpc>
              <a:spcBef>
                <a:spcPts val="500"/>
              </a:spcBef>
              <a:spcAft>
                <a:spcPts val="0"/>
              </a:spcAft>
              <a:buClr>
                <a:srgbClr val="757575"/>
              </a:buClr>
              <a:buSzPts val="1800"/>
              <a:buNone/>
              <a:defRPr sz="1800">
                <a:solidFill>
                  <a:srgbClr val="757575"/>
                </a:solidFill>
              </a:defRPr>
            </a:lvl3pPr>
            <a:lvl4pPr marL="1828800" lvl="3" indent="-228600" algn="l">
              <a:lnSpc>
                <a:spcPct val="90000"/>
              </a:lnSpc>
              <a:spcBef>
                <a:spcPts val="500"/>
              </a:spcBef>
              <a:spcAft>
                <a:spcPts val="0"/>
              </a:spcAft>
              <a:buClr>
                <a:srgbClr val="757575"/>
              </a:buClr>
              <a:buSzPts val="1600"/>
              <a:buNone/>
              <a:defRPr sz="1600">
                <a:solidFill>
                  <a:srgbClr val="757575"/>
                </a:solidFill>
              </a:defRPr>
            </a:lvl4pPr>
            <a:lvl5pPr marL="2286000" lvl="4" indent="-228600" algn="l">
              <a:lnSpc>
                <a:spcPct val="90000"/>
              </a:lnSpc>
              <a:spcBef>
                <a:spcPts val="500"/>
              </a:spcBef>
              <a:spcAft>
                <a:spcPts val="0"/>
              </a:spcAft>
              <a:buClr>
                <a:srgbClr val="757575"/>
              </a:buClr>
              <a:buSzPts val="1600"/>
              <a:buNone/>
              <a:defRPr sz="1600">
                <a:solidFill>
                  <a:srgbClr val="757575"/>
                </a:solidFill>
              </a:defRPr>
            </a:lvl5pPr>
            <a:lvl6pPr marL="2743200" lvl="5" indent="-228600" algn="l">
              <a:lnSpc>
                <a:spcPct val="90000"/>
              </a:lnSpc>
              <a:spcBef>
                <a:spcPts val="500"/>
              </a:spcBef>
              <a:spcAft>
                <a:spcPts val="0"/>
              </a:spcAft>
              <a:buClr>
                <a:srgbClr val="757575"/>
              </a:buClr>
              <a:buSzPts val="1600"/>
              <a:buNone/>
              <a:defRPr sz="1600">
                <a:solidFill>
                  <a:srgbClr val="757575"/>
                </a:solidFill>
              </a:defRPr>
            </a:lvl6pPr>
            <a:lvl7pPr marL="3200400" lvl="6" indent="-228600" algn="l">
              <a:lnSpc>
                <a:spcPct val="90000"/>
              </a:lnSpc>
              <a:spcBef>
                <a:spcPts val="500"/>
              </a:spcBef>
              <a:spcAft>
                <a:spcPts val="0"/>
              </a:spcAft>
              <a:buClr>
                <a:srgbClr val="757575"/>
              </a:buClr>
              <a:buSzPts val="1600"/>
              <a:buNone/>
              <a:defRPr sz="1600">
                <a:solidFill>
                  <a:srgbClr val="757575"/>
                </a:solidFill>
              </a:defRPr>
            </a:lvl7pPr>
            <a:lvl8pPr marL="3657600" lvl="7" indent="-228600" algn="l">
              <a:lnSpc>
                <a:spcPct val="90000"/>
              </a:lnSpc>
              <a:spcBef>
                <a:spcPts val="500"/>
              </a:spcBef>
              <a:spcAft>
                <a:spcPts val="0"/>
              </a:spcAft>
              <a:buClr>
                <a:srgbClr val="757575"/>
              </a:buClr>
              <a:buSzPts val="1600"/>
              <a:buNone/>
              <a:defRPr sz="1600">
                <a:solidFill>
                  <a:srgbClr val="757575"/>
                </a:solidFill>
              </a:defRPr>
            </a:lvl8pPr>
            <a:lvl9pPr marL="4114800" lvl="8" indent="-228600" algn="l">
              <a:lnSpc>
                <a:spcPct val="90000"/>
              </a:lnSpc>
              <a:spcBef>
                <a:spcPts val="500"/>
              </a:spcBef>
              <a:spcAft>
                <a:spcPts val="0"/>
              </a:spcAft>
              <a:buClr>
                <a:srgbClr val="757575"/>
              </a:buClr>
              <a:buSzPts val="1600"/>
              <a:buNone/>
              <a:defRPr sz="1600">
                <a:solidFill>
                  <a:srgbClr val="757575"/>
                </a:solidFill>
              </a:defRPr>
            </a:lvl9pPr>
          </a:lstStyle>
          <a:p>
            <a:endParaRPr/>
          </a:p>
        </p:txBody>
      </p:sp>
      <p:sp>
        <p:nvSpPr>
          <p:cNvPr id="148" name="Google Shape;148;g3f3ce170b20_0_487"/>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9" name="Google Shape;149;g3f3ce170b20_0_487"/>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0" name="Google Shape;150;g3f3ce170b20_0_48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51"/>
        <p:cNvGrpSpPr/>
        <p:nvPr/>
      </p:nvGrpSpPr>
      <p:grpSpPr>
        <a:xfrm>
          <a:off x="0" y="0"/>
          <a:ext cx="0" cy="0"/>
          <a:chOff x="0" y="0"/>
          <a:chExt cx="0" cy="0"/>
        </a:xfrm>
      </p:grpSpPr>
      <p:sp>
        <p:nvSpPr>
          <p:cNvPr id="152" name="Google Shape;152;g3f3ce170b20_0_49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g3f3ce170b20_0_49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g3f3ce170b20_0_493"/>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5" name="Google Shape;155;g3f3ce170b20_0_493"/>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g3f3ce170b20_0_493"/>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g3f3ce170b20_0_4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58"/>
        <p:cNvGrpSpPr/>
        <p:nvPr/>
      </p:nvGrpSpPr>
      <p:grpSpPr>
        <a:xfrm>
          <a:off x="0" y="0"/>
          <a:ext cx="0" cy="0"/>
          <a:chOff x="0" y="0"/>
          <a:chExt cx="0" cy="0"/>
        </a:xfrm>
      </p:grpSpPr>
      <p:sp>
        <p:nvSpPr>
          <p:cNvPr id="159" name="Google Shape;159;g3f3ce170b20_0_500"/>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0" name="Google Shape;160;g3f3ce170b20_0_500"/>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1" name="Google Shape;161;g3f3ce170b20_0_500"/>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2" name="Google Shape;162;g3f3ce170b20_0_500"/>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3" name="Google Shape;163;g3f3ce170b20_0_500"/>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64" name="Google Shape;164;g3f3ce170b20_0_500"/>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g3f3ce170b20_0_500"/>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g3f3ce170b20_0_50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7"/>
        <p:cNvGrpSpPr/>
        <p:nvPr/>
      </p:nvGrpSpPr>
      <p:grpSpPr>
        <a:xfrm>
          <a:off x="0" y="0"/>
          <a:ext cx="0" cy="0"/>
          <a:chOff x="0" y="0"/>
          <a:chExt cx="0" cy="0"/>
        </a:xfrm>
      </p:grpSpPr>
      <p:sp>
        <p:nvSpPr>
          <p:cNvPr id="168" name="Google Shape;168;g3f3ce170b20_0_50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9" name="Google Shape;169;g3f3ce170b20_0_509"/>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0" name="Google Shape;170;g3f3ce170b20_0_509"/>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1" name="Google Shape;171;g3f3ce170b20_0_5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2"/>
        <p:cNvGrpSpPr/>
        <p:nvPr/>
      </p:nvGrpSpPr>
      <p:grpSpPr>
        <a:xfrm>
          <a:off x="0" y="0"/>
          <a:ext cx="0" cy="0"/>
          <a:chOff x="0" y="0"/>
          <a:chExt cx="0" cy="0"/>
        </a:xfrm>
      </p:grpSpPr>
      <p:sp>
        <p:nvSpPr>
          <p:cNvPr id="173" name="Google Shape;173;g3f3ce170b20_0_514"/>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g3f3ce170b20_0_514"/>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75" name="Google Shape;175;g3f3ce170b20_0_514"/>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76" name="Google Shape;176;g3f3ce170b20_0_51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7" name="Google Shape;177;g3f3ce170b20_0_51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g3f3ce170b20_0_5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79"/>
        <p:cNvGrpSpPr/>
        <p:nvPr/>
      </p:nvGrpSpPr>
      <p:grpSpPr>
        <a:xfrm>
          <a:off x="0" y="0"/>
          <a:ext cx="0" cy="0"/>
          <a:chOff x="0" y="0"/>
          <a:chExt cx="0" cy="0"/>
        </a:xfrm>
      </p:grpSpPr>
      <p:sp>
        <p:nvSpPr>
          <p:cNvPr id="180" name="Google Shape;180;g3f3ce170b20_0_521"/>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g3f3ce170b20_0_521"/>
          <p:cNvSpPr>
            <a:spLocks noGrp="1"/>
          </p:cNvSpPr>
          <p:nvPr>
            <p:ph type="pic" idx="2"/>
          </p:nvPr>
        </p:nvSpPr>
        <p:spPr>
          <a:xfrm>
            <a:off x="5183188" y="987425"/>
            <a:ext cx="6172200" cy="4873500"/>
          </a:xfrm>
          <a:prstGeom prst="rect">
            <a:avLst/>
          </a:prstGeom>
          <a:noFill/>
          <a:ln>
            <a:noFill/>
          </a:ln>
        </p:spPr>
      </p:sp>
      <p:sp>
        <p:nvSpPr>
          <p:cNvPr id="182" name="Google Shape;182;g3f3ce170b20_0_521"/>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83" name="Google Shape;183;g3f3ce170b20_0_521"/>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4" name="Google Shape;184;g3f3ce170b20_0_521"/>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g3f3ce170b20_0_521"/>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86"/>
        <p:cNvGrpSpPr/>
        <p:nvPr/>
      </p:nvGrpSpPr>
      <p:grpSpPr>
        <a:xfrm>
          <a:off x="0" y="0"/>
          <a:ext cx="0" cy="0"/>
          <a:chOff x="0" y="0"/>
          <a:chExt cx="0" cy="0"/>
        </a:xfrm>
      </p:grpSpPr>
      <p:sp>
        <p:nvSpPr>
          <p:cNvPr id="187" name="Google Shape;187;g3f3ce170b20_0_52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g3f3ce170b20_0_528"/>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9" name="Google Shape;189;g3f3ce170b20_0_528"/>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0" name="Google Shape;190;g3f3ce170b20_0_528"/>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1" name="Google Shape;191;g3f3ce170b20_0_5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2"/>
        <p:cNvGrpSpPr/>
        <p:nvPr/>
      </p:nvGrpSpPr>
      <p:grpSpPr>
        <a:xfrm>
          <a:off x="0" y="0"/>
          <a:ext cx="0" cy="0"/>
          <a:chOff x="0" y="0"/>
          <a:chExt cx="0" cy="0"/>
        </a:xfrm>
      </p:grpSpPr>
      <p:sp>
        <p:nvSpPr>
          <p:cNvPr id="193" name="Google Shape;193;g3f3ce170b20_0_534"/>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g3f3ce170b20_0_534"/>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5" name="Google Shape;195;g3f3ce170b20_0_534"/>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6" name="Google Shape;196;g3f3ce170b20_0_534"/>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7" name="Google Shape;197;g3f3ce170b20_0_53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BB69E"/>
        </a:solidFill>
        <a:effectLst/>
      </p:bgPr>
    </p:bg>
    <p:spTree>
      <p:nvGrpSpPr>
        <p:cNvPr id="1" name="Shape 5"/>
        <p:cNvGrpSpPr/>
        <p:nvPr/>
      </p:nvGrpSpPr>
      <p:grpSpPr>
        <a:xfrm>
          <a:off x="0" y="0"/>
          <a:ext cx="0" cy="0"/>
          <a:chOff x="0" y="0"/>
          <a:chExt cx="0" cy="0"/>
        </a:xfrm>
      </p:grpSpPr>
      <p:sp>
        <p:nvSpPr>
          <p:cNvPr id="6" name="Google Shape;6;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Google Sans"/>
              <a:buNone/>
              <a:defRPr sz="4400" i="0" u="none" strike="noStrike" cap="none">
                <a:solidFill>
                  <a:schemeClr val="dk1"/>
                </a:solidFill>
                <a:latin typeface="Google Sans"/>
                <a:ea typeface="Google Sans"/>
                <a:cs typeface="Google Sans"/>
                <a:sym typeface="Google San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Google Sans"/>
              <a:buChar char="•"/>
              <a:defRPr sz="2800" i="0" u="none" strike="noStrike" cap="none">
                <a:solidFill>
                  <a:schemeClr val="dk1"/>
                </a:solidFill>
                <a:latin typeface="Google Sans"/>
                <a:ea typeface="Google Sans"/>
                <a:cs typeface="Google Sans"/>
                <a:sym typeface="Google Sans"/>
              </a:defRPr>
            </a:lvl1pPr>
            <a:lvl2pPr marL="914400" marR="0" lvl="1" indent="-381000" algn="l" rtl="0">
              <a:lnSpc>
                <a:spcPct val="90000"/>
              </a:lnSpc>
              <a:spcBef>
                <a:spcPts val="500"/>
              </a:spcBef>
              <a:spcAft>
                <a:spcPts val="0"/>
              </a:spcAft>
              <a:buClr>
                <a:schemeClr val="dk1"/>
              </a:buClr>
              <a:buSzPts val="2400"/>
              <a:buFont typeface="Google Sans"/>
              <a:buChar char="•"/>
              <a:defRPr sz="2400" i="0" u="none" strike="noStrike" cap="none">
                <a:solidFill>
                  <a:schemeClr val="dk1"/>
                </a:solidFill>
                <a:latin typeface="Google Sans"/>
                <a:ea typeface="Google Sans"/>
                <a:cs typeface="Google Sans"/>
                <a:sym typeface="Google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 name="Google Shape;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757575"/>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 name="Google Shape;1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757575"/>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late">
    <p:bg>
      <p:bgPr>
        <a:solidFill>
          <a:srgbClr val="9BB69E"/>
        </a:solidFill>
        <a:effectLst/>
      </p:bgPr>
    </p:bg>
    <p:spTree>
      <p:nvGrpSpPr>
        <p:cNvPr id="1" name="Shape 80"/>
        <p:cNvGrpSpPr/>
        <p:nvPr/>
      </p:nvGrpSpPr>
      <p:grpSpPr>
        <a:xfrm>
          <a:off x="0" y="0"/>
          <a:ext cx="0" cy="0"/>
          <a:chOff x="0" y="0"/>
          <a:chExt cx="0" cy="0"/>
        </a:xfrm>
      </p:grpSpPr>
      <p:sp>
        <p:nvSpPr>
          <p:cNvPr id="81" name="Google Shape;81;p46"/>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marR="0" lvl="0"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1pPr>
            <a:lvl2pPr marR="0" lvl="1"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2pPr>
            <a:lvl3pPr marR="0" lvl="2"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3pPr>
            <a:lvl4pPr marR="0" lvl="3"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4pPr>
            <a:lvl5pPr marR="0" lvl="4"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5pPr>
            <a:lvl6pPr marR="0" lvl="5"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6pPr>
            <a:lvl7pPr marR="0" lvl="6"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7pPr>
            <a:lvl8pPr marR="0" lvl="7"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8pPr>
            <a:lvl9pPr marR="0" lvl="8" algn="l" rtl="0">
              <a:lnSpc>
                <a:spcPct val="100000"/>
              </a:lnSpc>
              <a:spcBef>
                <a:spcPts val="0"/>
              </a:spcBef>
              <a:spcAft>
                <a:spcPts val="0"/>
              </a:spcAft>
              <a:buClr>
                <a:schemeClr val="dk1"/>
              </a:buClr>
              <a:buSzPts val="4000"/>
              <a:buFont typeface="Oswald"/>
              <a:buNone/>
              <a:defRPr sz="4000" b="0" i="0" u="none" strike="noStrike" cap="none">
                <a:solidFill>
                  <a:schemeClr val="dk1"/>
                </a:solidFill>
                <a:latin typeface="Oswald"/>
                <a:ea typeface="Oswald"/>
                <a:cs typeface="Oswald"/>
                <a:sym typeface="Oswald"/>
              </a:defRPr>
            </a:lvl9pPr>
          </a:lstStyle>
          <a:p>
            <a:endParaRPr/>
          </a:p>
        </p:txBody>
      </p:sp>
      <p:sp>
        <p:nvSpPr>
          <p:cNvPr id="82" name="Google Shape;82;p46"/>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marR="0" lvl="0" indent="-381000" algn="l" rtl="0">
              <a:lnSpc>
                <a:spcPct val="115000"/>
              </a:lnSpc>
              <a:spcBef>
                <a:spcPts val="0"/>
              </a:spcBef>
              <a:spcAft>
                <a:spcPts val="0"/>
              </a:spcAft>
              <a:buClr>
                <a:schemeClr val="accent3"/>
              </a:buClr>
              <a:buSzPts val="2400"/>
              <a:buFont typeface="Average"/>
              <a:buChar char="●"/>
              <a:defRPr sz="2400" b="0" i="0" u="none" strike="noStrike" cap="none">
                <a:solidFill>
                  <a:schemeClr val="accent3"/>
                </a:solidFill>
                <a:latin typeface="Average"/>
                <a:ea typeface="Average"/>
                <a:cs typeface="Average"/>
                <a:sym typeface="Average"/>
              </a:defRPr>
            </a:lvl1pPr>
            <a:lvl2pPr marL="914400" marR="0" lvl="1"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2pPr>
            <a:lvl3pPr marL="1371600" marR="0" lvl="2"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3pPr>
            <a:lvl4pPr marL="1828800" marR="0" lvl="3"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4pPr>
            <a:lvl5pPr marL="2286000" marR="0" lvl="4"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5pPr>
            <a:lvl6pPr marL="2743200" marR="0" lvl="5"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6pPr>
            <a:lvl7pPr marL="3200400" marR="0" lvl="6"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7pPr>
            <a:lvl8pPr marL="3657600" marR="0" lvl="7"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8pPr>
            <a:lvl9pPr marL="4114800" marR="0" lvl="8" indent="-349250" algn="l" rtl="0">
              <a:lnSpc>
                <a:spcPct val="115000"/>
              </a:lnSpc>
              <a:spcBef>
                <a:spcPts val="0"/>
              </a:spcBef>
              <a:spcAft>
                <a:spcPts val="0"/>
              </a:spcAft>
              <a:buClr>
                <a:schemeClr val="accent3"/>
              </a:buClr>
              <a:buSzPts val="1900"/>
              <a:buFont typeface="Average"/>
              <a:buChar char="■"/>
              <a:defRPr sz="1900" b="0" i="0" u="none" strike="noStrike" cap="none">
                <a:solidFill>
                  <a:schemeClr val="accent3"/>
                </a:solidFill>
                <a:latin typeface="Average"/>
                <a:ea typeface="Average"/>
                <a:cs typeface="Average"/>
                <a:sym typeface="Average"/>
              </a:defRPr>
            </a:lvl9pPr>
          </a:lstStyle>
          <a:p>
            <a:endParaRPr/>
          </a:p>
        </p:txBody>
      </p:sp>
      <p:sp>
        <p:nvSpPr>
          <p:cNvPr id="83" name="Google Shape;83;p46"/>
          <p:cNvSpPr txBox="1">
            <a:spLocks noGrp="1"/>
          </p:cNvSpPr>
          <p:nvPr>
            <p:ph type="sldNum" idx="12"/>
          </p:nvPr>
        </p:nvSpPr>
        <p:spPr>
          <a:xfrm>
            <a:off x="11320333" y="6241346"/>
            <a:ext cx="731700" cy="524700"/>
          </a:xfrm>
          <a:prstGeom prst="rect">
            <a:avLst/>
          </a:prstGeom>
          <a:noFill/>
          <a:ln>
            <a:noFill/>
          </a:ln>
        </p:spPr>
        <p:txBody>
          <a:bodyPr spcFirstLastPara="1" wrap="square" lIns="121900" tIns="121900" rIns="121900" bIns="121900" anchor="ctr" anchorCtr="0">
            <a:normAutofit/>
          </a:bodyPr>
          <a:lstStyle>
            <a:lvl1pPr marL="0" marR="0" lvl="0"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1pPr>
            <a:lvl2pPr marL="0" marR="0" lvl="1"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2pPr>
            <a:lvl3pPr marL="0" marR="0" lvl="2"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3pPr>
            <a:lvl4pPr marL="0" marR="0" lvl="3"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4pPr>
            <a:lvl5pPr marL="0" marR="0" lvl="4"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5pPr>
            <a:lvl6pPr marL="0" marR="0" lvl="5"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6pPr>
            <a:lvl7pPr marL="0" marR="0" lvl="6"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7pPr>
            <a:lvl8pPr marL="0" marR="0" lvl="7"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8pPr>
            <a:lvl9pPr marL="0" marR="0" lvl="8" indent="0" algn="r" rtl="0">
              <a:lnSpc>
                <a:spcPct val="100000"/>
              </a:lnSpc>
              <a:spcBef>
                <a:spcPts val="0"/>
              </a:spcBef>
              <a:spcAft>
                <a:spcPts val="0"/>
              </a:spcAft>
              <a:buClr>
                <a:srgbClr val="000000"/>
              </a:buClr>
              <a:buSzPts val="1300"/>
              <a:buFont typeface="Arial"/>
              <a:buNone/>
              <a:defRPr sz="1300" b="0" i="0" u="none" strike="noStrike" cap="none">
                <a:solidFill>
                  <a:schemeClr val="accent3"/>
                </a:solidFill>
                <a:latin typeface="Average"/>
                <a:ea typeface="Average"/>
                <a:cs typeface="Average"/>
                <a:sym typeface="Average"/>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2"/>
        </a:solidFill>
        <a:effectLst/>
      </p:bgPr>
    </p:bg>
    <p:spTree>
      <p:nvGrpSpPr>
        <p:cNvPr id="1" name="Shape 123"/>
        <p:cNvGrpSpPr/>
        <p:nvPr/>
      </p:nvGrpSpPr>
      <p:grpSpPr>
        <a:xfrm>
          <a:off x="0" y="0"/>
          <a:ext cx="0" cy="0"/>
          <a:chOff x="0" y="0"/>
          <a:chExt cx="0" cy="0"/>
        </a:xfrm>
      </p:grpSpPr>
      <p:sp>
        <p:nvSpPr>
          <p:cNvPr id="124" name="Google Shape;124;g3f3ce170b20_0_4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5" name="Google Shape;125;g3f3ce170b20_0_46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6" name="Google Shape;126;g3f3ce170b20_0_465"/>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marR="0" lvl="0" algn="l">
              <a:spcBef>
                <a:spcPts val="0"/>
              </a:spcBef>
              <a:spcAft>
                <a:spcPts val="0"/>
              </a:spcAft>
              <a:buSzPts val="1400"/>
              <a:buNone/>
              <a:defRPr sz="1200" b="0" i="0" u="none" strike="noStrike" cap="none">
                <a:solidFill>
                  <a:srgbClr val="757575"/>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7" name="Google Shape;127;g3f3ce170b20_0_465"/>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marR="0" lvl="0" algn="ctr">
              <a:spcBef>
                <a:spcPts val="0"/>
              </a:spcBef>
              <a:spcAft>
                <a:spcPts val="0"/>
              </a:spcAft>
              <a:buSzPts val="1400"/>
              <a:buNone/>
              <a:defRPr sz="1200" b="0" i="0" u="none" strike="noStrike" cap="none">
                <a:solidFill>
                  <a:srgbClr val="757575"/>
                </a:solidFill>
                <a:latin typeface="Calibri"/>
                <a:ea typeface="Calibri"/>
                <a:cs typeface="Calibri"/>
                <a:sym typeface="Calibri"/>
              </a:defRPr>
            </a:lvl1pPr>
            <a:lvl2pPr marR="0" lvl="1" algn="l">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g3f3ce170b20_0_46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None/>
              <a:defRPr sz="1200" b="0" i="0" u="none" strike="noStrike" cap="none">
                <a:solidFill>
                  <a:srgbClr val="757575"/>
                </a:solidFill>
                <a:latin typeface="Calibri"/>
                <a:ea typeface="Calibri"/>
                <a:cs typeface="Calibri"/>
                <a:sym typeface="Calibri"/>
              </a:defRPr>
            </a:lvl1pPr>
            <a:lvl2pPr marL="0" marR="0" lvl="1" indent="0" algn="r">
              <a:spcBef>
                <a:spcPts val="0"/>
              </a:spcBef>
              <a:buNone/>
              <a:defRPr sz="1200" b="0" i="0" u="none" strike="noStrike" cap="none">
                <a:solidFill>
                  <a:srgbClr val="757575"/>
                </a:solidFill>
                <a:latin typeface="Calibri"/>
                <a:ea typeface="Calibri"/>
                <a:cs typeface="Calibri"/>
                <a:sym typeface="Calibri"/>
              </a:defRPr>
            </a:lvl2pPr>
            <a:lvl3pPr marL="0" marR="0" lvl="2" indent="0" algn="r">
              <a:spcBef>
                <a:spcPts val="0"/>
              </a:spcBef>
              <a:buNone/>
              <a:defRPr sz="1200" b="0" i="0" u="none" strike="noStrike" cap="none">
                <a:solidFill>
                  <a:srgbClr val="757575"/>
                </a:solidFill>
                <a:latin typeface="Calibri"/>
                <a:ea typeface="Calibri"/>
                <a:cs typeface="Calibri"/>
                <a:sym typeface="Calibri"/>
              </a:defRPr>
            </a:lvl3pPr>
            <a:lvl4pPr marL="0" marR="0" lvl="3" indent="0" algn="r">
              <a:spcBef>
                <a:spcPts val="0"/>
              </a:spcBef>
              <a:buNone/>
              <a:defRPr sz="1200" b="0" i="0" u="none" strike="noStrike" cap="none">
                <a:solidFill>
                  <a:srgbClr val="757575"/>
                </a:solidFill>
                <a:latin typeface="Calibri"/>
                <a:ea typeface="Calibri"/>
                <a:cs typeface="Calibri"/>
                <a:sym typeface="Calibri"/>
              </a:defRPr>
            </a:lvl4pPr>
            <a:lvl5pPr marL="0" marR="0" lvl="4" indent="0" algn="r">
              <a:spcBef>
                <a:spcPts val="0"/>
              </a:spcBef>
              <a:buNone/>
              <a:defRPr sz="1200" b="0" i="0" u="none" strike="noStrike" cap="none">
                <a:solidFill>
                  <a:srgbClr val="757575"/>
                </a:solidFill>
                <a:latin typeface="Calibri"/>
                <a:ea typeface="Calibri"/>
                <a:cs typeface="Calibri"/>
                <a:sym typeface="Calibri"/>
              </a:defRPr>
            </a:lvl5pPr>
            <a:lvl6pPr marL="0" marR="0" lvl="5" indent="0" algn="r">
              <a:spcBef>
                <a:spcPts val="0"/>
              </a:spcBef>
              <a:buNone/>
              <a:defRPr sz="1200" b="0" i="0" u="none" strike="noStrike" cap="none">
                <a:solidFill>
                  <a:srgbClr val="757575"/>
                </a:solidFill>
                <a:latin typeface="Calibri"/>
                <a:ea typeface="Calibri"/>
                <a:cs typeface="Calibri"/>
                <a:sym typeface="Calibri"/>
              </a:defRPr>
            </a:lvl6pPr>
            <a:lvl7pPr marL="0" marR="0" lvl="6" indent="0" algn="r">
              <a:spcBef>
                <a:spcPts val="0"/>
              </a:spcBef>
              <a:buNone/>
              <a:defRPr sz="1200" b="0" i="0" u="none" strike="noStrike" cap="none">
                <a:solidFill>
                  <a:srgbClr val="757575"/>
                </a:solidFill>
                <a:latin typeface="Calibri"/>
                <a:ea typeface="Calibri"/>
                <a:cs typeface="Calibri"/>
                <a:sym typeface="Calibri"/>
              </a:defRPr>
            </a:lvl7pPr>
            <a:lvl8pPr marL="0" marR="0" lvl="7" indent="0" algn="r">
              <a:spcBef>
                <a:spcPts val="0"/>
              </a:spcBef>
              <a:buNone/>
              <a:defRPr sz="1200" b="0" i="0" u="none" strike="noStrike" cap="none">
                <a:solidFill>
                  <a:srgbClr val="757575"/>
                </a:solidFill>
                <a:latin typeface="Calibri"/>
                <a:ea typeface="Calibri"/>
                <a:cs typeface="Calibri"/>
                <a:sym typeface="Calibri"/>
              </a:defRPr>
            </a:lvl8pPr>
            <a:lvl9pPr marL="0" marR="0" lvl="8" indent="0" algn="r">
              <a:spcBef>
                <a:spcPts val="0"/>
              </a:spcBef>
              <a:buNone/>
              <a:defRPr sz="1200" b="0" i="0" u="none" strike="noStrike" cap="none">
                <a:solidFill>
                  <a:srgbClr val="757575"/>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hyperlink" Target="http://drive.google.com/file/d/1UZ2GToWNL0LvdCjy85eRRJ2fAsuY3Cxv/view"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4.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3.xml"/><Relationship Id="rId5" Type="http://schemas.openxmlformats.org/officeDocument/2006/relationships/image" Target="../media/image8.png"/><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drive.google.com/file/d/1u9_nNwwCEkz6Ai9T8rpMhhSK1w-HZ36f/view"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9.jp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3" Type="http://schemas.openxmlformats.org/officeDocument/2006/relationships/hyperlink" Target="http://drive.google.com/file/d/1tpVM1u9i3C0EmMmf3Gor5PVFS6kcbGJ3/view" TargetMode="External"/><Relationship Id="rId2" Type="http://schemas.openxmlformats.org/officeDocument/2006/relationships/notesSlide" Target="../notesSlides/notesSlide21.xml"/><Relationship Id="rId1" Type="http://schemas.openxmlformats.org/officeDocument/2006/relationships/slideLayout" Target="../slideLayouts/slideLayout16.xml"/><Relationship Id="rId4" Type="http://schemas.openxmlformats.org/officeDocument/2006/relationships/image" Target="../media/image10.jp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www.youtube.com/watch?v=L7rB_Iwlh8M" TargetMode="External"/><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11.jpg"/></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6.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02"/>
        <p:cNvGrpSpPr/>
        <p:nvPr/>
      </p:nvGrpSpPr>
      <p:grpSpPr>
        <a:xfrm>
          <a:off x="0" y="0"/>
          <a:ext cx="0" cy="0"/>
          <a:chOff x="0" y="0"/>
          <a:chExt cx="0" cy="0"/>
        </a:xfrm>
      </p:grpSpPr>
      <p:sp>
        <p:nvSpPr>
          <p:cNvPr id="203" name="Google Shape;203;p1">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4" name="Google Shape;204;p1">
            <a:extLst>
              <a:ext uri="{C183D7F6-B498-43B3-948B-1728B52AA6E4}">
                <adec:decorative xmlns:adec="http://schemas.microsoft.com/office/drawing/2017/decorative" val="1"/>
              </a:ext>
            </a:extLst>
          </p:cNvPr>
          <p:cNvSpPr/>
          <p:nvPr/>
        </p:nvSpPr>
        <p:spPr>
          <a:xfrm>
            <a:off x="-18754" y="0"/>
            <a:ext cx="4731782"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05" name="Google Shape;205;p1"/>
          <p:cNvSpPr txBox="1">
            <a:spLocks noGrp="1"/>
          </p:cNvSpPr>
          <p:nvPr>
            <p:ph type="ctrTitle"/>
          </p:nvPr>
        </p:nvSpPr>
        <p:spPr>
          <a:xfrm>
            <a:off x="884716" y="2909324"/>
            <a:ext cx="2924843" cy="1039349"/>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595959"/>
              </a:buClr>
              <a:buSzPts val="3600"/>
              <a:buFont typeface="Calibri"/>
              <a:buNone/>
            </a:pPr>
            <a:r>
              <a:rPr lang="en-GB" sz="3600" b="1" dirty="0">
                <a:solidFill>
                  <a:schemeClr val="lt1"/>
                </a:solidFill>
                <a:latin typeface="Calibri"/>
                <a:ea typeface="Calibri"/>
                <a:cs typeface="Calibri"/>
                <a:sym typeface="Calibri"/>
              </a:rPr>
              <a:t>Online Safety </a:t>
            </a:r>
            <a:r>
              <a:rPr lang="en-GB" sz="3200" b="1" dirty="0">
                <a:solidFill>
                  <a:schemeClr val="lt1"/>
                </a:solidFill>
                <a:latin typeface="Calibri"/>
                <a:ea typeface="Calibri"/>
                <a:cs typeface="Calibri"/>
                <a:sym typeface="Calibri"/>
              </a:rPr>
              <a:t>Annual Update</a:t>
            </a:r>
            <a:endParaRPr dirty="0">
              <a:solidFill>
                <a:schemeClr val="lt1"/>
              </a:solidFill>
            </a:endParaRPr>
          </a:p>
        </p:txBody>
      </p:sp>
      <p:sp>
        <p:nvSpPr>
          <p:cNvPr id="206" name="Google Shape;206;p1"/>
          <p:cNvSpPr txBox="1">
            <a:spLocks noGrp="1"/>
          </p:cNvSpPr>
          <p:nvPr>
            <p:ph type="subTitle" idx="1"/>
          </p:nvPr>
        </p:nvSpPr>
        <p:spPr>
          <a:xfrm>
            <a:off x="884716" y="3948673"/>
            <a:ext cx="2924843" cy="52822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595959"/>
              </a:buClr>
              <a:buSzPts val="1400"/>
              <a:buNone/>
            </a:pPr>
            <a:r>
              <a:rPr lang="en-GB" sz="1900">
                <a:solidFill>
                  <a:schemeClr val="lt1"/>
                </a:solidFill>
                <a:latin typeface="Calibri"/>
                <a:ea typeface="Calibri"/>
                <a:cs typeface="Calibri"/>
                <a:sym typeface="Calibri"/>
              </a:rPr>
              <a:t>Jen Harris &amp; Jordan Graham</a:t>
            </a:r>
            <a:endParaRPr sz="1900">
              <a:solidFill>
                <a:schemeClr val="lt1"/>
              </a:solidFill>
              <a:latin typeface="Calibri"/>
              <a:ea typeface="Calibri"/>
              <a:cs typeface="Calibri"/>
              <a:sym typeface="Calibri"/>
            </a:endParaRPr>
          </a:p>
        </p:txBody>
      </p:sp>
      <p:pic>
        <p:nvPicPr>
          <p:cNvPr id="207" name="Google Shape;207;p1" descr="Northumberland ICT team logo"/>
          <p:cNvPicPr preferRelativeResize="0"/>
          <p:nvPr/>
        </p:nvPicPr>
        <p:blipFill rotWithShape="1">
          <a:blip r:embed="rId3">
            <a:alphaModFix/>
          </a:blip>
          <a:srcRect/>
          <a:stretch/>
        </p:blipFill>
        <p:spPr>
          <a:xfrm>
            <a:off x="5410716" y="1711410"/>
            <a:ext cx="6106987" cy="343517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11"/>
        <p:cNvGrpSpPr/>
        <p:nvPr/>
      </p:nvGrpSpPr>
      <p:grpSpPr>
        <a:xfrm>
          <a:off x="0" y="0"/>
          <a:ext cx="0" cy="0"/>
          <a:chOff x="0" y="0"/>
          <a:chExt cx="0" cy="0"/>
        </a:xfrm>
      </p:grpSpPr>
      <p:sp>
        <p:nvSpPr>
          <p:cNvPr id="212" name="Google Shape;212;p2"/>
          <p:cNvSpPr txBox="1">
            <a:spLocks noGrp="1"/>
          </p:cNvSpPr>
          <p:nvPr>
            <p:ph type="title"/>
          </p:nvPr>
        </p:nvSpPr>
        <p:spPr>
          <a:xfrm>
            <a:off x="908625" y="1318200"/>
            <a:ext cx="10350600" cy="4221600"/>
          </a:xfrm>
          <a:prstGeom prst="rect">
            <a:avLst/>
          </a:prstGeom>
          <a:noFill/>
          <a:ln>
            <a:noFill/>
          </a:ln>
        </p:spPr>
        <p:txBody>
          <a:bodyPr spcFirstLastPara="1" wrap="square" lIns="121900" tIns="121900" rIns="121900" bIns="121900" anchor="t" anchorCtr="0">
            <a:normAutofit fontScale="90000"/>
          </a:bodyPr>
          <a:lstStyle/>
          <a:p>
            <a:pPr marL="457200" lvl="0" indent="-422910" algn="l" rtl="0">
              <a:lnSpc>
                <a:spcPct val="150000"/>
              </a:lnSpc>
              <a:spcBef>
                <a:spcPts val="0"/>
              </a:spcBef>
              <a:spcAft>
                <a:spcPts val="0"/>
              </a:spcAft>
              <a:buSzPct val="100000"/>
              <a:buFont typeface="Calibri"/>
              <a:buChar char="●"/>
            </a:pPr>
            <a:r>
              <a:rPr lang="en-GB" sz="3400">
                <a:latin typeface="Calibri"/>
                <a:ea typeface="Calibri"/>
                <a:cs typeface="Calibri"/>
                <a:sym typeface="Calibri"/>
              </a:rPr>
              <a:t>Know the 4 categories of online risk.</a:t>
            </a:r>
            <a:endParaRPr sz="3400">
              <a:latin typeface="Calibri"/>
              <a:ea typeface="Calibri"/>
              <a:cs typeface="Calibri"/>
              <a:sym typeface="Calibri"/>
            </a:endParaRPr>
          </a:p>
          <a:p>
            <a:pPr marL="457200" lvl="0" indent="-422910" algn="l" rtl="0">
              <a:lnSpc>
                <a:spcPct val="150000"/>
              </a:lnSpc>
              <a:spcBef>
                <a:spcPts val="0"/>
              </a:spcBef>
              <a:spcAft>
                <a:spcPts val="0"/>
              </a:spcAft>
              <a:buSzPct val="100000"/>
              <a:buFont typeface="Calibri"/>
              <a:buChar char="●"/>
            </a:pPr>
            <a:r>
              <a:rPr lang="en-GB" sz="3400">
                <a:latin typeface="Calibri"/>
                <a:ea typeface="Calibri"/>
                <a:cs typeface="Calibri"/>
                <a:sym typeface="Calibri"/>
              </a:rPr>
              <a:t>Identify indicators of online harm.</a:t>
            </a:r>
            <a:endParaRPr sz="3400">
              <a:latin typeface="Calibri"/>
              <a:ea typeface="Calibri"/>
              <a:cs typeface="Calibri"/>
              <a:sym typeface="Calibri"/>
            </a:endParaRPr>
          </a:p>
          <a:p>
            <a:pPr marL="457200" lvl="0" indent="-422910" algn="l" rtl="0">
              <a:lnSpc>
                <a:spcPct val="150000"/>
              </a:lnSpc>
              <a:spcBef>
                <a:spcPts val="0"/>
              </a:spcBef>
              <a:spcAft>
                <a:spcPts val="0"/>
              </a:spcAft>
              <a:buSzPct val="100000"/>
              <a:buFont typeface="Calibri"/>
              <a:buChar char="●"/>
            </a:pPr>
            <a:r>
              <a:rPr lang="en-GB" sz="3400">
                <a:latin typeface="Calibri"/>
                <a:ea typeface="Calibri"/>
                <a:cs typeface="Calibri"/>
                <a:sym typeface="Calibri"/>
              </a:rPr>
              <a:t>Demonstrate a child centred approach.</a:t>
            </a:r>
            <a:endParaRPr sz="3400">
              <a:latin typeface="Calibri"/>
              <a:ea typeface="Calibri"/>
              <a:cs typeface="Calibri"/>
              <a:sym typeface="Calibri"/>
            </a:endParaRPr>
          </a:p>
          <a:p>
            <a:pPr marL="457200" lvl="0" indent="-422910" algn="l" rtl="0">
              <a:lnSpc>
                <a:spcPct val="150000"/>
              </a:lnSpc>
              <a:spcBef>
                <a:spcPts val="0"/>
              </a:spcBef>
              <a:spcAft>
                <a:spcPts val="0"/>
              </a:spcAft>
              <a:buSzPct val="100000"/>
              <a:buFont typeface="Calibri"/>
              <a:buChar char="●"/>
            </a:pPr>
            <a:r>
              <a:rPr lang="en-GB" sz="3400">
                <a:latin typeface="Calibri"/>
                <a:ea typeface="Calibri"/>
                <a:cs typeface="Calibri"/>
                <a:sym typeface="Calibri"/>
              </a:rPr>
              <a:t>Explain your school’s reporting process.</a:t>
            </a:r>
            <a:endParaRPr sz="3400">
              <a:latin typeface="Calibri"/>
              <a:ea typeface="Calibri"/>
              <a:cs typeface="Calibri"/>
              <a:sym typeface="Calibri"/>
            </a:endParaRPr>
          </a:p>
          <a:p>
            <a:pPr marL="457200" lvl="0" indent="-422910" algn="l" rtl="0">
              <a:lnSpc>
                <a:spcPct val="150000"/>
              </a:lnSpc>
              <a:spcBef>
                <a:spcPts val="0"/>
              </a:spcBef>
              <a:spcAft>
                <a:spcPts val="0"/>
              </a:spcAft>
              <a:buSzPct val="100000"/>
              <a:buFont typeface="Calibri"/>
              <a:buChar char="●"/>
            </a:pPr>
            <a:r>
              <a:rPr lang="en-GB" sz="3400">
                <a:latin typeface="Calibri"/>
                <a:ea typeface="Calibri"/>
                <a:cs typeface="Calibri"/>
                <a:sym typeface="Calibri"/>
              </a:rPr>
              <a:t>Apply critical thinking to a given scenario to identify risk.</a:t>
            </a:r>
            <a:endParaRPr sz="3400">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5"/>
        <p:cNvGrpSpPr/>
        <p:nvPr/>
      </p:nvGrpSpPr>
      <p:grpSpPr>
        <a:xfrm>
          <a:off x="0" y="0"/>
          <a:ext cx="0" cy="0"/>
          <a:chOff x="0" y="0"/>
          <a:chExt cx="0" cy="0"/>
        </a:xfrm>
      </p:grpSpPr>
      <p:sp>
        <p:nvSpPr>
          <p:cNvPr id="2" name="Title 1">
            <a:extLst>
              <a:ext uri="{FF2B5EF4-FFF2-40B4-BE49-F238E27FC236}">
                <a16:creationId xmlns:a16="http://schemas.microsoft.com/office/drawing/2014/main" id="{FF20FA96-C280-4FB4-BBB8-8596FAE66447}"/>
              </a:ext>
            </a:extLst>
          </p:cNvPr>
          <p:cNvSpPr>
            <a:spLocks noGrp="1"/>
          </p:cNvSpPr>
          <p:nvPr>
            <p:ph type="title" idx="4294967295"/>
          </p:nvPr>
        </p:nvSpPr>
        <p:spPr>
          <a:xfrm>
            <a:off x="838200" y="-1325563"/>
            <a:ext cx="10515600" cy="1325563"/>
          </a:xfrm>
        </p:spPr>
        <p:txBody>
          <a:bodyPr spcFirstLastPara="1" wrap="square" lIns="91425" tIns="45700" rIns="91425" bIns="45700" anchor="b" anchorCtr="0">
            <a:normAutofit/>
          </a:bodyPr>
          <a:lstStyle/>
          <a:p>
            <a:r>
              <a:rPr lang="en-US" dirty="0"/>
              <a:t>Infographic – the digitally resilient child.</a:t>
            </a:r>
          </a:p>
        </p:txBody>
      </p:sp>
      <p:pic>
        <p:nvPicPr>
          <p:cNvPr id="236" name="Google Shape;236;p4" descr="Illustration showing a person working on a digital drawing tablet surrounded by colourful handwritten phrases expressing online behaviour and attitudes. Phrases highlight traits like creativity, positivity, scepticism, kindness, social awareness, and caution about online influencers, each written in different colours with small decorative marks.&#10;"/>
          <p:cNvPicPr preferRelativeResize="0"/>
          <p:nvPr/>
        </p:nvPicPr>
        <p:blipFill rotWithShape="1">
          <a:blip r:embed="rId3">
            <a:alphaModFix/>
          </a:blip>
          <a:srcRect/>
          <a:stretch/>
        </p:blipFill>
        <p:spPr>
          <a:xfrm>
            <a:off x="329184" y="185166"/>
            <a:ext cx="11533632" cy="6487668"/>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50"/>
        <p:cNvGrpSpPr/>
        <p:nvPr/>
      </p:nvGrpSpPr>
      <p:grpSpPr>
        <a:xfrm>
          <a:off x="0" y="0"/>
          <a:ext cx="0" cy="0"/>
          <a:chOff x="0" y="0"/>
          <a:chExt cx="0" cy="0"/>
        </a:xfrm>
      </p:grpSpPr>
      <p:sp>
        <p:nvSpPr>
          <p:cNvPr id="251" name="Google Shape;251;p6">
            <a:extLst>
              <a:ext uri="{C183D7F6-B498-43B3-948B-1728B52AA6E4}">
                <adec:decorative xmlns:adec="http://schemas.microsoft.com/office/drawing/2017/decorative" val="1"/>
              </a:ext>
            </a:extLst>
          </p:cNvPr>
          <p:cNvSpPr/>
          <p:nvPr/>
        </p:nvSpPr>
        <p:spPr>
          <a:xfrm>
            <a:off x="-1" y="0"/>
            <a:ext cx="12188952"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252" name="Google Shape;252;p6"/>
          <p:cNvSpPr txBox="1">
            <a:spLocks noGrp="1"/>
          </p:cNvSpPr>
          <p:nvPr>
            <p:ph type="title"/>
          </p:nvPr>
        </p:nvSpPr>
        <p:spPr>
          <a:xfrm>
            <a:off x="4553733" y="548464"/>
            <a:ext cx="6798541" cy="1675623"/>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000"/>
              <a:buFont typeface="Calibri"/>
              <a:buNone/>
            </a:pPr>
            <a:r>
              <a:rPr lang="en-GB" sz="4000"/>
              <a:t>Risks: The four Cs</a:t>
            </a:r>
            <a:endParaRPr/>
          </a:p>
        </p:txBody>
      </p:sp>
      <p:pic>
        <p:nvPicPr>
          <p:cNvPr id="253" name="Google Shape;253;p6" descr="Top view of person using laptop"/>
          <p:cNvPicPr preferRelativeResize="0"/>
          <p:nvPr/>
        </p:nvPicPr>
        <p:blipFill rotWithShape="1">
          <a:blip r:embed="rId3">
            <a:alphaModFix/>
          </a:blip>
          <a:srcRect l="29593" r="29593"/>
          <a:stretch/>
        </p:blipFill>
        <p:spPr>
          <a:xfrm>
            <a:off x="1" y="10"/>
            <a:ext cx="4196496" cy="6857990"/>
          </a:xfrm>
          <a:prstGeom prst="rect">
            <a:avLst/>
          </a:prstGeom>
          <a:noFill/>
          <a:ln>
            <a:noFill/>
          </a:ln>
        </p:spPr>
      </p:pic>
      <p:grpSp>
        <p:nvGrpSpPr>
          <p:cNvPr id="254" name="Google Shape;254;p6">
            <a:extLst>
              <a:ext uri="{C183D7F6-B498-43B3-948B-1728B52AA6E4}">
                <adec:decorative xmlns:adec="http://schemas.microsoft.com/office/drawing/2017/decorative" val="1"/>
              </a:ext>
            </a:extLst>
          </p:cNvPr>
          <p:cNvGrpSpPr/>
          <p:nvPr/>
        </p:nvGrpSpPr>
        <p:grpSpPr>
          <a:xfrm>
            <a:off x="4553734" y="2419491"/>
            <a:ext cx="6798539" cy="3685893"/>
            <a:chOff x="0" y="9661"/>
            <a:chExt cx="6798539" cy="3685893"/>
          </a:xfrm>
        </p:grpSpPr>
        <p:sp>
          <p:nvSpPr>
            <p:cNvPr id="255" name="Google Shape;255;p6"/>
            <p:cNvSpPr/>
            <p:nvPr/>
          </p:nvSpPr>
          <p:spPr>
            <a:xfrm>
              <a:off x="0" y="9661"/>
              <a:ext cx="6798539" cy="873953"/>
            </a:xfrm>
            <a:prstGeom prst="roundRect">
              <a:avLst>
                <a:gd name="adj" fmla="val 16667"/>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6" name="Google Shape;256;p6"/>
            <p:cNvSpPr txBox="1"/>
            <p:nvPr/>
          </p:nvSpPr>
          <p:spPr>
            <a:xfrm>
              <a:off x="42663" y="52324"/>
              <a:ext cx="6713213" cy="788627"/>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rgbClr val="000000"/>
                </a:buClr>
                <a:buSzPts val="2200"/>
                <a:buFont typeface="Arial"/>
                <a:buNone/>
              </a:pPr>
              <a:r>
                <a:rPr lang="en-GB" sz="2200" b="0" i="0" u="none" strike="noStrike" cap="none">
                  <a:solidFill>
                    <a:schemeClr val="lt1"/>
                  </a:solidFill>
                  <a:latin typeface="Arial"/>
                  <a:ea typeface="Arial"/>
                  <a:cs typeface="Arial"/>
                  <a:sym typeface="Arial"/>
                </a:rPr>
                <a:t>Content - What they might see.</a:t>
              </a:r>
              <a:endParaRPr sz="2200" b="0" i="0" u="none" strike="noStrike" cap="none">
                <a:solidFill>
                  <a:schemeClr val="lt1"/>
                </a:solidFill>
                <a:latin typeface="Arial"/>
                <a:ea typeface="Arial"/>
                <a:cs typeface="Arial"/>
                <a:sym typeface="Arial"/>
              </a:endParaRPr>
            </a:p>
          </p:txBody>
        </p:sp>
        <p:sp>
          <p:nvSpPr>
            <p:cNvPr id="257" name="Google Shape;257;p6"/>
            <p:cNvSpPr/>
            <p:nvPr/>
          </p:nvSpPr>
          <p:spPr>
            <a:xfrm>
              <a:off x="0" y="946975"/>
              <a:ext cx="6798539" cy="873953"/>
            </a:xfrm>
            <a:prstGeom prst="roundRect">
              <a:avLst>
                <a:gd name="adj" fmla="val 16667"/>
              </a:avLst>
            </a:prstGeom>
            <a:solidFill>
              <a:srgbClr val="2A2CA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58" name="Google Shape;258;p6"/>
            <p:cNvSpPr txBox="1"/>
            <p:nvPr/>
          </p:nvSpPr>
          <p:spPr>
            <a:xfrm>
              <a:off x="42663" y="989638"/>
              <a:ext cx="6713213" cy="788627"/>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rgbClr val="000000"/>
                </a:buClr>
                <a:buSzPts val="2200"/>
                <a:buFont typeface="Arial"/>
                <a:buNone/>
              </a:pPr>
              <a:r>
                <a:rPr lang="en-GB" sz="2200" b="0" i="0" u="none" strike="noStrike" cap="none">
                  <a:solidFill>
                    <a:schemeClr val="lt1"/>
                  </a:solidFill>
                  <a:latin typeface="Arial"/>
                  <a:ea typeface="Arial"/>
                  <a:cs typeface="Arial"/>
                  <a:sym typeface="Arial"/>
                </a:rPr>
                <a:t>Contact - Who they might speak to.</a:t>
              </a:r>
              <a:endParaRPr sz="2200" b="0" i="0" u="none" strike="noStrike" cap="none">
                <a:solidFill>
                  <a:schemeClr val="lt1"/>
                </a:solidFill>
                <a:latin typeface="Arial"/>
                <a:ea typeface="Arial"/>
                <a:cs typeface="Arial"/>
                <a:sym typeface="Arial"/>
              </a:endParaRPr>
            </a:p>
          </p:txBody>
        </p:sp>
        <p:sp>
          <p:nvSpPr>
            <p:cNvPr id="259" name="Google Shape;259;p6"/>
            <p:cNvSpPr/>
            <p:nvPr/>
          </p:nvSpPr>
          <p:spPr>
            <a:xfrm>
              <a:off x="0" y="1884288"/>
              <a:ext cx="6798539" cy="873953"/>
            </a:xfrm>
            <a:prstGeom prst="roundRect">
              <a:avLst>
                <a:gd name="adj" fmla="val 16667"/>
              </a:avLst>
            </a:prstGeom>
            <a:solidFill>
              <a:srgbClr val="2BA49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0" name="Google Shape;260;p6"/>
            <p:cNvSpPr txBox="1"/>
            <p:nvPr/>
          </p:nvSpPr>
          <p:spPr>
            <a:xfrm>
              <a:off x="42663" y="1926951"/>
              <a:ext cx="6713213" cy="788627"/>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rgbClr val="000000"/>
                </a:buClr>
                <a:buSzPts val="2200"/>
                <a:buFont typeface="Arial"/>
                <a:buNone/>
              </a:pPr>
              <a:r>
                <a:rPr lang="en-GB" sz="2200" b="0" i="0" u="none" strike="noStrike" cap="none">
                  <a:solidFill>
                    <a:schemeClr val="lt1"/>
                  </a:solidFill>
                  <a:latin typeface="Arial"/>
                  <a:ea typeface="Arial"/>
                  <a:cs typeface="Arial"/>
                  <a:sym typeface="Arial"/>
                </a:rPr>
                <a:t>Conduct - How they behave.</a:t>
              </a:r>
              <a:endParaRPr sz="2200" b="0" i="0" u="none" strike="noStrike" cap="none">
                <a:solidFill>
                  <a:schemeClr val="lt1"/>
                </a:solidFill>
                <a:latin typeface="Arial"/>
                <a:ea typeface="Arial"/>
                <a:cs typeface="Arial"/>
                <a:sym typeface="Arial"/>
              </a:endParaRPr>
            </a:p>
          </p:txBody>
        </p:sp>
        <p:sp>
          <p:nvSpPr>
            <p:cNvPr id="261" name="Google Shape;261;p6"/>
            <p:cNvSpPr/>
            <p:nvPr/>
          </p:nvSpPr>
          <p:spPr>
            <a:xfrm>
              <a:off x="0" y="2821601"/>
              <a:ext cx="6798539" cy="873953"/>
            </a:xfrm>
            <a:prstGeom prst="roundRect">
              <a:avLst>
                <a:gd name="adj" fmla="val 16667"/>
              </a:avLst>
            </a:pr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2" name="Google Shape;262;p6"/>
            <p:cNvSpPr txBox="1"/>
            <p:nvPr/>
          </p:nvSpPr>
          <p:spPr>
            <a:xfrm>
              <a:off x="42663" y="2864264"/>
              <a:ext cx="6713213" cy="788627"/>
            </a:xfrm>
            <a:prstGeom prst="rect">
              <a:avLst/>
            </a:prstGeom>
            <a:noFill/>
            <a:ln>
              <a:noFill/>
            </a:ln>
          </p:spPr>
          <p:txBody>
            <a:bodyPr spcFirstLastPara="1" wrap="square" lIns="83800" tIns="83800" rIns="83800" bIns="83800" anchor="ctr" anchorCtr="0">
              <a:noAutofit/>
            </a:bodyPr>
            <a:lstStyle/>
            <a:p>
              <a:pPr marL="0" marR="0" lvl="0" indent="0" algn="l" rtl="0">
                <a:lnSpc>
                  <a:spcPct val="90000"/>
                </a:lnSpc>
                <a:spcBef>
                  <a:spcPts val="0"/>
                </a:spcBef>
                <a:spcAft>
                  <a:spcPts val="0"/>
                </a:spcAft>
                <a:buClr>
                  <a:srgbClr val="000000"/>
                </a:buClr>
                <a:buSzPts val="2200"/>
                <a:buFont typeface="Arial"/>
                <a:buNone/>
              </a:pPr>
              <a:r>
                <a:rPr lang="en-GB" sz="2200" b="0" i="0" u="none" strike="noStrike" cap="none">
                  <a:solidFill>
                    <a:schemeClr val="lt1"/>
                  </a:solidFill>
                  <a:latin typeface="Arial"/>
                  <a:ea typeface="Arial"/>
                  <a:cs typeface="Arial"/>
                  <a:sym typeface="Arial"/>
                </a:rPr>
                <a:t>Commerce - Online Gambling, in-app purchases, inappropriate advertising.</a:t>
              </a:r>
              <a:endParaRPr sz="2200" b="0" i="0" u="none" strike="noStrike" cap="none">
                <a:solidFill>
                  <a:schemeClr val="lt1"/>
                </a:solidFill>
                <a:latin typeface="Arial"/>
                <a:ea typeface="Arial"/>
                <a:cs typeface="Arial"/>
                <a:sym typeface="Arial"/>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66"/>
        <p:cNvGrpSpPr/>
        <p:nvPr/>
      </p:nvGrpSpPr>
      <p:grpSpPr>
        <a:xfrm>
          <a:off x="0" y="0"/>
          <a:ext cx="0" cy="0"/>
          <a:chOff x="0" y="0"/>
          <a:chExt cx="0" cy="0"/>
        </a:xfrm>
      </p:grpSpPr>
      <p:sp>
        <p:nvSpPr>
          <p:cNvPr id="267" name="Google Shape;267;p9"/>
          <p:cNvSpPr txBox="1">
            <a:spLocks noGrp="1"/>
          </p:cNvSpPr>
          <p:nvPr>
            <p:ph type="title"/>
          </p:nvPr>
        </p:nvSpPr>
        <p:spPr>
          <a:xfrm>
            <a:off x="298575" y="948100"/>
            <a:ext cx="11360700" cy="2520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accent1"/>
              </a:buClr>
              <a:buSzPts val="5400"/>
              <a:buFont typeface="Calibri"/>
              <a:buNone/>
            </a:pPr>
            <a:r>
              <a:rPr lang="en-GB" b="1">
                <a:latin typeface="Calibri"/>
                <a:ea typeface="Calibri"/>
                <a:cs typeface="Calibri"/>
                <a:sym typeface="Calibri"/>
              </a:rPr>
              <a:t>Contact</a:t>
            </a:r>
            <a:r>
              <a:rPr lang="en-GB"/>
              <a:t> </a:t>
            </a:r>
            <a:endParaRPr/>
          </a:p>
        </p:txBody>
      </p:sp>
      <p:sp>
        <p:nvSpPr>
          <p:cNvPr id="268" name="Google Shape;268;p9"/>
          <p:cNvSpPr txBox="1">
            <a:spLocks noGrp="1"/>
          </p:cNvSpPr>
          <p:nvPr>
            <p:ph type="body" idx="1"/>
          </p:nvPr>
        </p:nvSpPr>
        <p:spPr>
          <a:xfrm>
            <a:off x="357100" y="3567292"/>
            <a:ext cx="11360700" cy="2118000"/>
          </a:xfrm>
          <a:prstGeom prst="rect">
            <a:avLst/>
          </a:prstGeom>
          <a:noFill/>
          <a:ln>
            <a:noFill/>
          </a:ln>
        </p:spPr>
        <p:txBody>
          <a:bodyPr spcFirstLastPara="1" wrap="square" lIns="91425" tIns="45700" rIns="91425" bIns="45700" anchor="t" anchorCtr="0">
            <a:normAutofit fontScale="70000" lnSpcReduction="20000"/>
          </a:bodyPr>
          <a:lstStyle/>
          <a:p>
            <a:pPr marL="457200" lvl="0" indent="0" algn="ctr" rtl="0">
              <a:lnSpc>
                <a:spcPct val="105000"/>
              </a:lnSpc>
              <a:spcBef>
                <a:spcPts val="0"/>
              </a:spcBef>
              <a:spcAft>
                <a:spcPts val="0"/>
              </a:spcAft>
              <a:buSzPct val="155844"/>
              <a:buNone/>
            </a:pPr>
            <a:endParaRPr sz="2200"/>
          </a:p>
          <a:p>
            <a:pPr marL="0" lvl="0" indent="0" algn="ctr" rtl="0">
              <a:lnSpc>
                <a:spcPct val="120000"/>
              </a:lnSpc>
              <a:spcBef>
                <a:spcPts val="600"/>
              </a:spcBef>
              <a:spcAft>
                <a:spcPts val="600"/>
              </a:spcAft>
              <a:buClr>
                <a:srgbClr val="000000"/>
              </a:buClr>
              <a:buSzPct val="90225"/>
              <a:buFont typeface="Arial"/>
              <a:buNone/>
            </a:pPr>
            <a:r>
              <a:rPr lang="en-GB" sz="3800">
                <a:solidFill>
                  <a:srgbClr val="FFFFFF"/>
                </a:solidFill>
                <a:latin typeface="Calibri"/>
                <a:ea typeface="Calibri"/>
                <a:cs typeface="Calibri"/>
                <a:sym typeface="Calibri"/>
              </a:rPr>
              <a:t>Being subjected to harmful online interaction with other users; for example: peer to peer pressure, commercial advertising and adults posing as children or young adults with the intention to groom or exploit them for sexual, criminal, financial or other purposes.</a:t>
            </a:r>
            <a:endParaRPr>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72"/>
        <p:cNvGrpSpPr/>
        <p:nvPr/>
      </p:nvGrpSpPr>
      <p:grpSpPr>
        <a:xfrm>
          <a:off x="0" y="0"/>
          <a:ext cx="0" cy="0"/>
          <a:chOff x="0" y="0"/>
          <a:chExt cx="0" cy="0"/>
        </a:xfrm>
      </p:grpSpPr>
      <p:sp>
        <p:nvSpPr>
          <p:cNvPr id="273" name="Google Shape;273;p1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SzPct val="111111"/>
              <a:buNone/>
            </a:pPr>
            <a:r>
              <a:rPr lang="en-GB">
                <a:latin typeface="Calibri"/>
                <a:ea typeface="Calibri"/>
                <a:cs typeface="Calibri"/>
                <a:sym typeface="Calibri"/>
              </a:rPr>
              <a:t>Examples of harmful online contact</a:t>
            </a:r>
            <a:endParaRPr>
              <a:latin typeface="Calibri"/>
              <a:ea typeface="Calibri"/>
              <a:cs typeface="Calibri"/>
              <a:sym typeface="Calibri"/>
            </a:endParaRPr>
          </a:p>
        </p:txBody>
      </p:sp>
      <p:sp>
        <p:nvSpPr>
          <p:cNvPr id="274" name="Google Shape;274;p1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lnSpcReduction="10000"/>
          </a:bodyPr>
          <a:lstStyle/>
          <a:p>
            <a:pPr marL="457200" lvl="0" indent="-431800" algn="l" rtl="0">
              <a:lnSpc>
                <a:spcPct val="150000"/>
              </a:lnSpc>
              <a:spcBef>
                <a:spcPts val="0"/>
              </a:spcBef>
              <a:spcAft>
                <a:spcPts val="0"/>
              </a:spcAft>
              <a:buClr>
                <a:srgbClr val="FFFFFF"/>
              </a:buClr>
              <a:buSzPts val="3200"/>
              <a:buFont typeface="Calibri"/>
              <a:buChar char="●"/>
            </a:pPr>
            <a:r>
              <a:rPr lang="en-GB" sz="3200">
                <a:solidFill>
                  <a:srgbClr val="FFFFFF"/>
                </a:solidFill>
                <a:latin typeface="Calibri"/>
                <a:ea typeface="Calibri"/>
                <a:cs typeface="Calibri"/>
                <a:sym typeface="Calibri"/>
              </a:rPr>
              <a:t>Bullying, exclusion from social groups, peer pressure.</a:t>
            </a:r>
            <a:endParaRPr>
              <a:latin typeface="Calibri"/>
              <a:ea typeface="Calibri"/>
              <a:cs typeface="Calibri"/>
              <a:sym typeface="Calibri"/>
            </a:endParaRPr>
          </a:p>
          <a:p>
            <a:pPr marL="457200" lvl="0" indent="-431800" algn="l" rtl="0">
              <a:lnSpc>
                <a:spcPct val="150000"/>
              </a:lnSpc>
              <a:spcBef>
                <a:spcPts val="0"/>
              </a:spcBef>
              <a:spcAft>
                <a:spcPts val="0"/>
              </a:spcAft>
              <a:buClr>
                <a:srgbClr val="FFFFFF"/>
              </a:buClr>
              <a:buSzPts val="3200"/>
              <a:buFont typeface="Calibri"/>
              <a:buChar char="●"/>
            </a:pPr>
            <a:r>
              <a:rPr lang="en-GB" sz="3200">
                <a:solidFill>
                  <a:srgbClr val="FFFFFF"/>
                </a:solidFill>
                <a:latin typeface="Calibri"/>
                <a:ea typeface="Calibri"/>
                <a:cs typeface="Calibri"/>
                <a:sym typeface="Calibri"/>
              </a:rPr>
              <a:t>Adults posing as children / young adults to groom or exploit them for sexual, criminal, financial (sextortion)or other purposes.</a:t>
            </a:r>
            <a:endParaRPr sz="3200">
              <a:solidFill>
                <a:srgbClr val="FFFFFF"/>
              </a:solidFill>
              <a:latin typeface="Calibri"/>
              <a:ea typeface="Calibri"/>
              <a:cs typeface="Calibri"/>
              <a:sym typeface="Calibri"/>
            </a:endParaRPr>
          </a:p>
          <a:p>
            <a:pPr marL="457200" lvl="0" indent="-431800" algn="l" rtl="0">
              <a:lnSpc>
                <a:spcPct val="150000"/>
              </a:lnSpc>
              <a:spcBef>
                <a:spcPts val="0"/>
              </a:spcBef>
              <a:spcAft>
                <a:spcPts val="0"/>
              </a:spcAft>
              <a:buClr>
                <a:schemeClr val="accent5"/>
              </a:buClr>
              <a:buSzPts val="3200"/>
              <a:buFont typeface="Calibri"/>
              <a:buChar char="●"/>
            </a:pPr>
            <a:r>
              <a:rPr lang="en-GB" sz="3200">
                <a:solidFill>
                  <a:schemeClr val="accent5"/>
                </a:solidFill>
                <a:latin typeface="Calibri"/>
                <a:ea typeface="Calibri"/>
                <a:cs typeface="Calibri"/>
                <a:sym typeface="Calibri"/>
              </a:rPr>
              <a:t>Synthetic contact (AI chatbots)</a:t>
            </a:r>
            <a:endParaRPr sz="3200">
              <a:solidFill>
                <a:schemeClr val="accent5"/>
              </a:solidFill>
              <a:latin typeface="Calibri"/>
              <a:ea typeface="Calibri"/>
              <a:cs typeface="Calibri"/>
              <a:sym typeface="Calibri"/>
            </a:endParaRPr>
          </a:p>
          <a:p>
            <a:pPr marL="457200" lvl="0" indent="-431800" algn="l" rtl="0">
              <a:lnSpc>
                <a:spcPct val="150000"/>
              </a:lnSpc>
              <a:spcBef>
                <a:spcPts val="0"/>
              </a:spcBef>
              <a:spcAft>
                <a:spcPts val="0"/>
              </a:spcAft>
              <a:buClr>
                <a:schemeClr val="accent5"/>
              </a:buClr>
              <a:buSzPts val="3200"/>
              <a:buFont typeface="Calibri"/>
              <a:buChar char="●"/>
            </a:pPr>
            <a:r>
              <a:rPr lang="en-GB" sz="3200">
                <a:solidFill>
                  <a:schemeClr val="accent5"/>
                </a:solidFill>
                <a:latin typeface="Calibri"/>
                <a:ea typeface="Calibri"/>
                <a:cs typeface="Calibri"/>
                <a:sym typeface="Calibri"/>
              </a:rPr>
              <a:t>AI-facilitated impersonation.</a:t>
            </a:r>
            <a:endParaRPr b="1">
              <a:solidFill>
                <a:schemeClr val="accent5"/>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78"/>
        <p:cNvGrpSpPr/>
        <p:nvPr/>
      </p:nvGrpSpPr>
      <p:grpSpPr>
        <a:xfrm>
          <a:off x="0" y="0"/>
          <a:ext cx="0" cy="0"/>
          <a:chOff x="0" y="0"/>
          <a:chExt cx="0" cy="0"/>
        </a:xfrm>
      </p:grpSpPr>
      <p:sp>
        <p:nvSpPr>
          <p:cNvPr id="279" name="Google Shape;279;p11"/>
          <p:cNvSpPr txBox="1">
            <a:spLocks noGrp="1"/>
          </p:cNvSpPr>
          <p:nvPr>
            <p:ph type="title"/>
          </p:nvPr>
        </p:nvSpPr>
        <p:spPr>
          <a:xfrm>
            <a:off x="657225" y="499529"/>
            <a:ext cx="10772700" cy="93060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Clr>
                <a:schemeClr val="accent1"/>
              </a:buClr>
              <a:buSzPts val="5400"/>
              <a:buFont typeface="Calibri"/>
              <a:buNone/>
            </a:pPr>
            <a:r>
              <a:rPr lang="en-GB" sz="3600">
                <a:latin typeface="Calibri"/>
                <a:ea typeface="Calibri"/>
                <a:cs typeface="Calibri"/>
                <a:sym typeface="Calibri"/>
              </a:rPr>
              <a:t>Emerging risk: AI - Chatbots</a:t>
            </a:r>
            <a:endParaRPr sz="3600">
              <a:latin typeface="Calibri"/>
              <a:ea typeface="Calibri"/>
              <a:cs typeface="Calibri"/>
              <a:sym typeface="Calibri"/>
            </a:endParaRPr>
          </a:p>
        </p:txBody>
      </p:sp>
      <p:sp>
        <p:nvSpPr>
          <p:cNvPr id="280" name="Google Shape;280;p11"/>
          <p:cNvSpPr txBox="1">
            <a:spLocks noGrp="1"/>
          </p:cNvSpPr>
          <p:nvPr>
            <p:ph type="body" idx="1"/>
          </p:nvPr>
        </p:nvSpPr>
        <p:spPr>
          <a:xfrm>
            <a:off x="666675" y="1479225"/>
            <a:ext cx="10753800" cy="4685700"/>
          </a:xfrm>
          <a:prstGeom prst="rect">
            <a:avLst/>
          </a:prstGeom>
          <a:noFill/>
          <a:ln>
            <a:noFill/>
          </a:ln>
        </p:spPr>
        <p:txBody>
          <a:bodyPr spcFirstLastPara="1" wrap="square" lIns="91425" tIns="45700" rIns="91425" bIns="45700" anchor="t" anchorCtr="0">
            <a:noAutofit/>
          </a:bodyPr>
          <a:lstStyle/>
          <a:p>
            <a:pPr marL="457200" lvl="0" indent="-400050" algn="l" rtl="0">
              <a:lnSpc>
                <a:spcPct val="115000"/>
              </a:lnSpc>
              <a:spcBef>
                <a:spcPts val="1300"/>
              </a:spcBef>
              <a:spcAft>
                <a:spcPts val="0"/>
              </a:spcAft>
              <a:buClr>
                <a:schemeClr val="dk1"/>
              </a:buClr>
              <a:buSzPts val="2700"/>
              <a:buFont typeface="Calibri"/>
              <a:buChar char="●"/>
            </a:pPr>
            <a:r>
              <a:rPr lang="en-GB" sz="2700">
                <a:solidFill>
                  <a:schemeClr val="dk1"/>
                </a:solidFill>
                <a:latin typeface="Calibri"/>
                <a:ea typeface="Calibri"/>
                <a:cs typeface="Calibri"/>
                <a:sym typeface="Calibri"/>
              </a:rPr>
              <a:t>KCSIE 2026 expands Contact Risk beyond human-to-human interaction to include non-human, synthetic entities and AI-facilitated grooming dynamics.</a:t>
            </a:r>
            <a:endParaRPr sz="2700">
              <a:solidFill>
                <a:schemeClr val="dk1"/>
              </a:solidFill>
              <a:latin typeface="Calibri"/>
              <a:ea typeface="Calibri"/>
              <a:cs typeface="Calibri"/>
              <a:sym typeface="Calibri"/>
            </a:endParaRPr>
          </a:p>
          <a:p>
            <a:pPr marL="457200" lvl="0" indent="-400050" algn="l" rtl="0">
              <a:lnSpc>
                <a:spcPct val="115000"/>
              </a:lnSpc>
              <a:spcBef>
                <a:spcPts val="1000"/>
              </a:spcBef>
              <a:spcAft>
                <a:spcPts val="0"/>
              </a:spcAft>
              <a:buClr>
                <a:schemeClr val="dk1"/>
              </a:buClr>
              <a:buSzPts val="2700"/>
              <a:buFont typeface="Calibri"/>
              <a:buChar char="●"/>
            </a:pPr>
            <a:r>
              <a:rPr lang="en-GB" sz="2700">
                <a:solidFill>
                  <a:schemeClr val="dk1"/>
                </a:solidFill>
                <a:latin typeface="Calibri"/>
                <a:ea typeface="Calibri"/>
                <a:cs typeface="Calibri"/>
                <a:sym typeface="Calibri"/>
              </a:rPr>
              <a:t>Over two-thirds of young people (aged 9–17) regularly interact with AI chatbots; 58% of 9–12 year-olds access platforms designed for ages 13+.</a:t>
            </a:r>
            <a:endParaRPr sz="2700">
              <a:solidFill>
                <a:schemeClr val="dk1"/>
              </a:solidFill>
              <a:latin typeface="Calibri"/>
              <a:ea typeface="Calibri"/>
              <a:cs typeface="Calibri"/>
              <a:sym typeface="Calibri"/>
            </a:endParaRPr>
          </a:p>
          <a:p>
            <a:pPr marL="457200" lvl="0" indent="-400050" algn="l" rtl="0">
              <a:lnSpc>
                <a:spcPct val="115000"/>
              </a:lnSpc>
              <a:spcBef>
                <a:spcPts val="1000"/>
              </a:spcBef>
              <a:spcAft>
                <a:spcPts val="0"/>
              </a:spcAft>
              <a:buClr>
                <a:schemeClr val="dk1"/>
              </a:buClr>
              <a:buSzPts val="2700"/>
              <a:buFont typeface="Calibri"/>
              <a:buChar char="●"/>
            </a:pPr>
            <a:r>
              <a:rPr lang="en-GB" sz="2700">
                <a:solidFill>
                  <a:schemeClr val="dk1"/>
                </a:solidFill>
                <a:latin typeface="Calibri"/>
                <a:ea typeface="Calibri"/>
                <a:cs typeface="Calibri"/>
                <a:sym typeface="Calibri"/>
              </a:rPr>
              <a:t>Young people turn to chatbots for companionship. </a:t>
            </a:r>
            <a:endParaRPr sz="2700">
              <a:solidFill>
                <a:schemeClr val="dk1"/>
              </a:solidFill>
              <a:latin typeface="Calibri"/>
              <a:ea typeface="Calibri"/>
              <a:cs typeface="Calibri"/>
              <a:sym typeface="Calibri"/>
            </a:endParaRPr>
          </a:p>
          <a:p>
            <a:pPr marL="457200" lvl="0" indent="-400050" algn="l" rtl="0">
              <a:lnSpc>
                <a:spcPct val="115000"/>
              </a:lnSpc>
              <a:spcBef>
                <a:spcPts val="1300"/>
              </a:spcBef>
              <a:spcAft>
                <a:spcPts val="0"/>
              </a:spcAft>
              <a:buClr>
                <a:schemeClr val="dk1"/>
              </a:buClr>
              <a:buSzPts val="2700"/>
              <a:buFont typeface="Calibri"/>
              <a:buChar char="●"/>
            </a:pPr>
            <a:r>
              <a:rPr lang="en-GB" sz="2700">
                <a:solidFill>
                  <a:schemeClr val="dk1"/>
                </a:solidFill>
                <a:latin typeface="Calibri"/>
                <a:ea typeface="Calibri"/>
                <a:cs typeface="Calibri"/>
                <a:sym typeface="Calibri"/>
              </a:rPr>
              <a:t>Nearly 1 in 4 young people use chatbots to seek advice on personal issues, mental health, or relationships. </a:t>
            </a:r>
            <a:endParaRPr sz="2700">
              <a:solidFill>
                <a:schemeClr val="dk1"/>
              </a:solidFill>
              <a:latin typeface="Calibri"/>
              <a:ea typeface="Calibri"/>
              <a:cs typeface="Calibri"/>
              <a:sym typeface="Calibri"/>
            </a:endParaRPr>
          </a:p>
          <a:p>
            <a:pPr marL="0" lvl="0" indent="0" algn="l" rtl="0">
              <a:spcBef>
                <a:spcPts val="1300"/>
              </a:spcBef>
              <a:spcAft>
                <a:spcPts val="0"/>
              </a:spcAft>
              <a:buNone/>
            </a:pPr>
            <a:endParaRPr>
              <a:solidFill>
                <a:schemeClr val="dk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84"/>
        <p:cNvGrpSpPr/>
        <p:nvPr/>
      </p:nvGrpSpPr>
      <p:grpSpPr>
        <a:xfrm>
          <a:off x="0" y="0"/>
          <a:ext cx="0" cy="0"/>
          <a:chOff x="0" y="0"/>
          <a:chExt cx="0" cy="0"/>
        </a:xfrm>
      </p:grpSpPr>
      <p:sp>
        <p:nvSpPr>
          <p:cNvPr id="285" name="Google Shape;285;p12"/>
          <p:cNvSpPr txBox="1">
            <a:spLocks noGrp="1"/>
          </p:cNvSpPr>
          <p:nvPr>
            <p:ph type="title"/>
          </p:nvPr>
        </p:nvSpPr>
        <p:spPr>
          <a:xfrm>
            <a:off x="709650" y="1207051"/>
            <a:ext cx="10772700" cy="21243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Clr>
                <a:schemeClr val="accent1"/>
              </a:buClr>
              <a:buSzPts val="5400"/>
              <a:buFont typeface="Calibri"/>
              <a:buNone/>
            </a:pPr>
            <a:r>
              <a:rPr lang="en-GB" sz="16000" dirty="0">
                <a:solidFill>
                  <a:srgbClr val="FFFFFF"/>
                </a:solidFill>
                <a:latin typeface="Calibri"/>
                <a:ea typeface="Calibri"/>
                <a:cs typeface="Calibri"/>
                <a:sym typeface="Calibri"/>
              </a:rPr>
              <a:t>Conduct</a:t>
            </a:r>
            <a:endParaRPr sz="16000" dirty="0">
              <a:solidFill>
                <a:srgbClr val="FFFFFF"/>
              </a:solidFill>
              <a:latin typeface="Calibri"/>
              <a:ea typeface="Calibri"/>
              <a:cs typeface="Calibri"/>
              <a:sym typeface="Calibri"/>
            </a:endParaRPr>
          </a:p>
        </p:txBody>
      </p:sp>
      <p:sp>
        <p:nvSpPr>
          <p:cNvPr id="286" name="Google Shape;286;p12"/>
          <p:cNvSpPr txBox="1">
            <a:spLocks noGrp="1"/>
          </p:cNvSpPr>
          <p:nvPr>
            <p:ph type="body" idx="1"/>
          </p:nvPr>
        </p:nvSpPr>
        <p:spPr>
          <a:xfrm>
            <a:off x="719100" y="3677463"/>
            <a:ext cx="10753800" cy="2349000"/>
          </a:xfrm>
          <a:prstGeom prst="rect">
            <a:avLst/>
          </a:prstGeom>
          <a:noFill/>
          <a:ln>
            <a:noFill/>
          </a:ln>
        </p:spPr>
        <p:txBody>
          <a:bodyPr spcFirstLastPara="1" wrap="square" lIns="91425" tIns="45700" rIns="91425" bIns="45700" anchor="t" anchorCtr="0">
            <a:noAutofit/>
          </a:bodyPr>
          <a:lstStyle/>
          <a:p>
            <a:pPr marL="0" lvl="0" indent="0" algn="ctr" rtl="0">
              <a:lnSpc>
                <a:spcPct val="85000"/>
              </a:lnSpc>
              <a:spcBef>
                <a:spcPts val="1300"/>
              </a:spcBef>
              <a:spcAft>
                <a:spcPts val="1600"/>
              </a:spcAft>
              <a:buClr>
                <a:srgbClr val="000000"/>
              </a:buClr>
              <a:buSzPts val="1800"/>
              <a:buFont typeface="Arial"/>
              <a:buNone/>
            </a:pPr>
            <a:r>
              <a:rPr lang="en-GB" sz="2800">
                <a:solidFill>
                  <a:srgbClr val="FFFFFF"/>
                </a:solidFill>
                <a:latin typeface="Calibri"/>
                <a:ea typeface="Calibri"/>
                <a:cs typeface="Calibri"/>
                <a:sym typeface="Calibri"/>
              </a:rPr>
              <a:t>Personal online behaviour that increases the likelihood of, or causes, harm; for example, making, sending and receiving explicit images (for example: consensual and non-consensual sharing of nude and semi-nude images and/or sexually explicit images, photos or videos), cyberbullying and hate speech.</a:t>
            </a:r>
            <a:endParaRPr sz="2800">
              <a:solidFill>
                <a:srgbClr val="FFFFFF"/>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290"/>
        <p:cNvGrpSpPr/>
        <p:nvPr/>
      </p:nvGrpSpPr>
      <p:grpSpPr>
        <a:xfrm>
          <a:off x="0" y="0"/>
          <a:ext cx="0" cy="0"/>
          <a:chOff x="0" y="0"/>
          <a:chExt cx="0" cy="0"/>
        </a:xfrm>
      </p:grpSpPr>
      <p:sp>
        <p:nvSpPr>
          <p:cNvPr id="2" name="Title 1">
            <a:extLst>
              <a:ext uri="{FF2B5EF4-FFF2-40B4-BE49-F238E27FC236}">
                <a16:creationId xmlns:a16="http://schemas.microsoft.com/office/drawing/2014/main" id="{7D7175E7-2944-5F71-EF83-54858FAEF60C}"/>
              </a:ext>
            </a:extLst>
          </p:cNvPr>
          <p:cNvSpPr>
            <a:spLocks noGrp="1"/>
          </p:cNvSpPr>
          <p:nvPr>
            <p:ph type="title"/>
          </p:nvPr>
        </p:nvSpPr>
        <p:spPr>
          <a:xfrm>
            <a:off x="415600" y="-763500"/>
            <a:ext cx="11360700" cy="763500"/>
          </a:xfrm>
        </p:spPr>
        <p:txBody>
          <a:bodyPr spcFirstLastPara="1" wrap="square" lIns="121900" tIns="121900" rIns="121900" bIns="121900" anchor="b" anchorCtr="0">
            <a:normAutofit fontScale="90000"/>
          </a:bodyPr>
          <a:lstStyle/>
          <a:p>
            <a:r>
              <a:rPr lang="en-US" dirty="0"/>
              <a:t>Overview of Conduct</a:t>
            </a:r>
          </a:p>
        </p:txBody>
      </p:sp>
      <p:sp>
        <p:nvSpPr>
          <p:cNvPr id="291" name="Google Shape;291;p13"/>
          <p:cNvSpPr txBox="1">
            <a:spLocks noGrp="1"/>
          </p:cNvSpPr>
          <p:nvPr>
            <p:ph type="body" idx="1"/>
          </p:nvPr>
        </p:nvSpPr>
        <p:spPr>
          <a:xfrm>
            <a:off x="415650" y="614698"/>
            <a:ext cx="11360700" cy="56286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SzPts val="3600"/>
              <a:buNone/>
            </a:pPr>
            <a:r>
              <a:rPr lang="en-GB" sz="2600" b="1">
                <a:solidFill>
                  <a:schemeClr val="dk1"/>
                </a:solidFill>
                <a:latin typeface="Calibri"/>
                <a:ea typeface="Calibri"/>
                <a:cs typeface="Calibri"/>
                <a:sym typeface="Calibri"/>
              </a:rPr>
              <a:t>Explicit Image Sharing</a:t>
            </a:r>
            <a:r>
              <a:rPr lang="en-GB" sz="2600">
                <a:solidFill>
                  <a:schemeClr val="dk1"/>
                </a:solidFill>
                <a:latin typeface="Calibri"/>
                <a:ea typeface="Calibri"/>
                <a:cs typeface="Calibri"/>
                <a:sym typeface="Calibri"/>
              </a:rPr>
              <a:t>: Consensual and non-consensual sending, receiving, or forwarding of nude, semi-nude, or sexually explicit photos/videos.</a:t>
            </a: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r>
              <a:rPr lang="en-GB" sz="2600" b="1">
                <a:solidFill>
                  <a:schemeClr val="dk1"/>
                </a:solidFill>
                <a:latin typeface="Calibri"/>
                <a:ea typeface="Calibri"/>
                <a:cs typeface="Calibri"/>
                <a:sym typeface="Calibri"/>
              </a:rPr>
              <a:t>Cyberbullying &amp; Hate Speech</a:t>
            </a:r>
            <a:r>
              <a:rPr lang="en-GB" sz="2600">
                <a:solidFill>
                  <a:schemeClr val="dk1"/>
                </a:solidFill>
                <a:latin typeface="Calibri"/>
                <a:ea typeface="Calibri"/>
                <a:cs typeface="Calibri"/>
                <a:sym typeface="Calibri"/>
              </a:rPr>
              <a:t>: Online harassment, targeted abuse, exclusion, and spreading discriminatory content (e.g., misogyny, racism).</a:t>
            </a: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r>
              <a:rPr lang="en-GB" sz="2600" b="1">
                <a:solidFill>
                  <a:schemeClr val="dk1"/>
                </a:solidFill>
                <a:latin typeface="Calibri"/>
                <a:ea typeface="Calibri"/>
                <a:cs typeface="Calibri"/>
                <a:sym typeface="Calibri"/>
              </a:rPr>
              <a:t>Cybercrime </a:t>
            </a:r>
            <a:r>
              <a:rPr lang="en-GB" sz="2600">
                <a:solidFill>
                  <a:schemeClr val="dk1"/>
                </a:solidFill>
                <a:latin typeface="Calibri"/>
                <a:ea typeface="Calibri"/>
                <a:cs typeface="Calibri"/>
                <a:sym typeface="Calibri"/>
              </a:rPr>
              <a:t>(Computer Misuse Act Offences): Involvement in hacking, DDoS attacks, or unauthorised network access.</a:t>
            </a: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endParaRPr sz="2600">
              <a:solidFill>
                <a:schemeClr val="dk1"/>
              </a:solidFill>
              <a:latin typeface="Calibri"/>
              <a:ea typeface="Calibri"/>
              <a:cs typeface="Calibri"/>
              <a:sym typeface="Calibri"/>
            </a:endParaRPr>
          </a:p>
          <a:p>
            <a:pPr marL="0" lvl="0" indent="0" algn="l" rtl="0">
              <a:spcBef>
                <a:spcPts val="0"/>
              </a:spcBef>
              <a:spcAft>
                <a:spcPts val="0"/>
              </a:spcAft>
              <a:buSzPts val="3600"/>
              <a:buNone/>
            </a:pPr>
            <a:r>
              <a:rPr lang="en-GB" sz="2600" b="1">
                <a:solidFill>
                  <a:schemeClr val="dk1"/>
                </a:solidFill>
                <a:latin typeface="Calibri"/>
                <a:ea typeface="Calibri"/>
                <a:cs typeface="Calibri"/>
                <a:sym typeface="Calibri"/>
              </a:rPr>
              <a:t>AI Image Manipulation &amp; Nudification</a:t>
            </a:r>
            <a:r>
              <a:rPr lang="en-GB" sz="2600">
                <a:solidFill>
                  <a:schemeClr val="dk1"/>
                </a:solidFill>
                <a:latin typeface="Calibri"/>
                <a:ea typeface="Calibri"/>
                <a:cs typeface="Calibri"/>
                <a:sym typeface="Calibri"/>
              </a:rPr>
              <a:t>: Using generative AI tools or apps to alter, "undress," or create sexually explicit images of peers or staff (illegal under UK law).</a:t>
            </a:r>
            <a:endParaRPr sz="26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95"/>
        <p:cNvGrpSpPr/>
        <p:nvPr/>
      </p:nvGrpSpPr>
      <p:grpSpPr>
        <a:xfrm>
          <a:off x="0" y="0"/>
          <a:ext cx="0" cy="0"/>
          <a:chOff x="0" y="0"/>
          <a:chExt cx="0" cy="0"/>
        </a:xfrm>
      </p:grpSpPr>
      <p:pic>
        <p:nvPicPr>
          <p:cNvPr id="296" name="Google Shape;296;g3f56eb52d57_0_0" title="Groupchatsimulation">
            <a:hlinkClick r:id="rId3"/>
          </p:cNvPr>
          <p:cNvPicPr preferRelativeResize="0"/>
          <p:nvPr/>
        </p:nvPicPr>
        <p:blipFill>
          <a:blip r:embed="rId4">
            <a:alphaModFix/>
          </a:blip>
          <a:stretch>
            <a:fillRect/>
          </a:stretch>
        </p:blipFill>
        <p:spPr>
          <a:xfrm>
            <a:off x="152400" y="152400"/>
            <a:ext cx="11650133" cy="6553200"/>
          </a:xfrm>
          <a:prstGeom prst="rect">
            <a:avLst/>
          </a:prstGeom>
          <a:noFill/>
          <a:ln>
            <a:noFill/>
          </a:ln>
        </p:spPr>
      </p:pic>
      <p:sp>
        <p:nvSpPr>
          <p:cNvPr id="2" name="Title 1">
            <a:extLst>
              <a:ext uri="{FF2B5EF4-FFF2-40B4-BE49-F238E27FC236}">
                <a16:creationId xmlns:a16="http://schemas.microsoft.com/office/drawing/2014/main" id="{711BEDB2-2420-335C-D72D-2A8BDCD36B7D}"/>
              </a:ext>
            </a:extLst>
          </p:cNvPr>
          <p:cNvSpPr>
            <a:spLocks noGrp="1"/>
          </p:cNvSpPr>
          <p:nvPr>
            <p:ph type="title"/>
          </p:nvPr>
        </p:nvSpPr>
        <p:spPr>
          <a:xfrm>
            <a:off x="415600" y="-763500"/>
            <a:ext cx="11360700" cy="763500"/>
          </a:xfrm>
        </p:spPr>
        <p:txBody>
          <a:bodyPr spcFirstLastPara="1" wrap="square" lIns="121900" tIns="121900" rIns="121900" bIns="121900" anchor="b" anchorCtr="0">
            <a:normAutofit fontScale="90000"/>
          </a:bodyPr>
          <a:lstStyle/>
          <a:p>
            <a:r>
              <a:rPr lang="en-US" dirty="0"/>
              <a:t>Simulation 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96"/>
                                        </p:tgtEl>
                                        <p:attrNameLst>
                                          <p:attrName>style.visibility</p:attrName>
                                        </p:attrNameLst>
                                      </p:cBhvr>
                                      <p:to>
                                        <p:strVal val="visible"/>
                                      </p:to>
                                    </p:set>
                                    <p:animEffect transition="in" filter="fade">
                                      <p:cBhvr>
                                        <p:cTn id="7" dur="1000"/>
                                        <p:tgtEl>
                                          <p:spTgt spid="2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300"/>
        <p:cNvGrpSpPr/>
        <p:nvPr/>
      </p:nvGrpSpPr>
      <p:grpSpPr>
        <a:xfrm>
          <a:off x="0" y="0"/>
          <a:ext cx="0" cy="0"/>
          <a:chOff x="0" y="0"/>
          <a:chExt cx="0" cy="0"/>
        </a:xfrm>
      </p:grpSpPr>
      <p:sp>
        <p:nvSpPr>
          <p:cNvPr id="301" name="Google Shape;301;g3dbb23996a1_0_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latin typeface="Calibri"/>
                <a:ea typeface="Calibri"/>
                <a:cs typeface="Calibri"/>
                <a:sym typeface="Calibri"/>
              </a:rPr>
              <a:t>Discuss: Online Interactions</a:t>
            </a:r>
            <a:endParaRPr>
              <a:latin typeface="Calibri"/>
              <a:ea typeface="Calibri"/>
              <a:cs typeface="Calibri"/>
              <a:sym typeface="Calibri"/>
            </a:endParaRPr>
          </a:p>
        </p:txBody>
      </p:sp>
      <p:sp>
        <p:nvSpPr>
          <p:cNvPr id="302" name="Google Shape;302;g3dbb23996a1_0_0"/>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GB" sz="2500" b="1">
                <a:solidFill>
                  <a:schemeClr val="dk1"/>
                </a:solidFill>
                <a:latin typeface="Calibri"/>
                <a:ea typeface="Calibri"/>
                <a:cs typeface="Calibri"/>
                <a:sym typeface="Calibri"/>
              </a:rPr>
              <a:t>The Year 5 Group Chat - Classroom Spillover:</a:t>
            </a:r>
            <a:endParaRPr sz="2500" b="1">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a:solidFill>
                  <a:schemeClr val="dk1"/>
                </a:solidFill>
                <a:latin typeface="Calibri"/>
                <a:ea typeface="Calibri"/>
                <a:cs typeface="Calibri"/>
                <a:sym typeface="Calibri"/>
              </a:rPr>
              <a:t>It is Monday morning. Before registration has even finished, three Year 5 girls are in tears, and a boy is refusing to come into class. Over the weekend, a WhatsApp group, which a large proportion of the class belong to, despite being under 13, has turned nasty. </a:t>
            </a:r>
            <a:endParaRPr>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a:solidFill>
                  <a:schemeClr val="dk1"/>
                </a:solidFill>
                <a:latin typeface="Calibri"/>
                <a:ea typeface="Calibri"/>
                <a:cs typeface="Calibri"/>
                <a:sym typeface="Calibri"/>
              </a:rPr>
              <a:t>It transpires that one child created a cruel meme using a photo of the boy from sports day and shared it. Others laughed, some stayed silent, and one child was kicked out of the group for telling them to stop. The parents of the boy have just emailed the headteacher, demanding the school "punish the bullies." Meanwhile, the parents of the child who made the meme argue, </a:t>
            </a:r>
            <a:r>
              <a:rPr lang="en-GB" i="1">
                <a:solidFill>
                  <a:schemeClr val="dk1"/>
                </a:solidFill>
                <a:latin typeface="Calibri"/>
                <a:ea typeface="Calibri"/>
                <a:cs typeface="Calibri"/>
                <a:sym typeface="Calibri"/>
              </a:rPr>
              <a:t>"It happened on a Sunday on their own phones, the school has no right to get involved."</a:t>
            </a:r>
            <a:endParaRPr i="1">
              <a:solidFill>
                <a:schemeClr val="dk1"/>
              </a:solidFill>
              <a:latin typeface="Calibri"/>
              <a:ea typeface="Calibri"/>
              <a:cs typeface="Calibri"/>
              <a:sym typeface="Calibri"/>
            </a:endParaRPr>
          </a:p>
          <a:p>
            <a:pPr marL="0" lvl="0" indent="0" algn="l" rtl="0">
              <a:spcBef>
                <a:spcPts val="1200"/>
              </a:spcBef>
              <a:spcAft>
                <a:spcPts val="0"/>
              </a:spcAft>
              <a:buNone/>
            </a:pPr>
            <a:endParaRPr sz="2200">
              <a:solidFill>
                <a:schemeClr val="dk1"/>
              </a:solidFill>
              <a:latin typeface="Calibri"/>
              <a:ea typeface="Calibri"/>
              <a:cs typeface="Calibri"/>
              <a:sym typeface="Calibri"/>
            </a:endParaRPr>
          </a:p>
        </p:txBody>
      </p:sp>
      <p:pic>
        <p:nvPicPr>
          <p:cNvPr id="303" name="Google Shape;303;g3dbb23996a1_0_0" descr="icon indicating 5 minutes on a timer to prompt viewer to spend 5 minutes discussing the prompt."/>
          <p:cNvPicPr preferRelativeResize="0"/>
          <p:nvPr/>
        </p:nvPicPr>
        <p:blipFill>
          <a:blip r:embed="rId3">
            <a:alphaModFix/>
          </a:blip>
          <a:stretch>
            <a:fillRect/>
          </a:stretch>
        </p:blipFill>
        <p:spPr>
          <a:xfrm>
            <a:off x="9326326" y="332820"/>
            <a:ext cx="1880074" cy="16670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3f5bd2148d2_0_14">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0" name="Google Shape;310;g3f5bd2148d2_0_14">
            <a:extLst>
              <a:ext uri="{C183D7F6-B498-43B3-948B-1728B52AA6E4}">
                <adec:decorative xmlns:adec="http://schemas.microsoft.com/office/drawing/2017/decorative" val="1"/>
              </a:ext>
            </a:extLst>
          </p:cNvPr>
          <p:cNvSpPr/>
          <p:nvPr/>
        </p:nvSpPr>
        <p:spPr>
          <a:xfrm>
            <a:off x="-18754" y="0"/>
            <a:ext cx="4731900"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11" name="Google Shape;311;g3f5bd2148d2_0_14"/>
          <p:cNvSpPr txBox="1">
            <a:spLocks noGrp="1"/>
          </p:cNvSpPr>
          <p:nvPr>
            <p:ph type="ctrTitle"/>
          </p:nvPr>
        </p:nvSpPr>
        <p:spPr>
          <a:xfrm>
            <a:off x="884716" y="2909324"/>
            <a:ext cx="2924700" cy="1039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595959"/>
              </a:buClr>
              <a:buSzPts val="3600"/>
              <a:buFont typeface="Calibri"/>
              <a:buNone/>
            </a:pPr>
            <a:r>
              <a:rPr lang="en-GB" sz="3600" b="1" dirty="0">
                <a:solidFill>
                  <a:schemeClr val="lt1"/>
                </a:solidFill>
                <a:latin typeface="Calibri"/>
                <a:ea typeface="Calibri"/>
                <a:cs typeface="Calibri"/>
                <a:sym typeface="Calibri"/>
              </a:rPr>
              <a:t>Online Safety </a:t>
            </a:r>
            <a:r>
              <a:rPr lang="en-GB" sz="3200" b="1" dirty="0">
                <a:solidFill>
                  <a:schemeClr val="lt1"/>
                </a:solidFill>
                <a:latin typeface="Calibri"/>
                <a:ea typeface="Calibri"/>
                <a:cs typeface="Calibri"/>
                <a:sym typeface="Calibri"/>
              </a:rPr>
              <a:t>Annual Update</a:t>
            </a:r>
            <a:endParaRPr dirty="0">
              <a:solidFill>
                <a:schemeClr val="lt1"/>
              </a:solidFill>
            </a:endParaRPr>
          </a:p>
        </p:txBody>
      </p:sp>
      <p:sp>
        <p:nvSpPr>
          <p:cNvPr id="312" name="Google Shape;312;g3f5bd2148d2_0_14"/>
          <p:cNvSpPr txBox="1">
            <a:spLocks noGrp="1"/>
          </p:cNvSpPr>
          <p:nvPr>
            <p:ph type="subTitle" idx="1"/>
          </p:nvPr>
        </p:nvSpPr>
        <p:spPr>
          <a:xfrm>
            <a:off x="884716" y="3948673"/>
            <a:ext cx="2924700" cy="528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595959"/>
              </a:buClr>
              <a:buSzPts val="1400"/>
              <a:buNone/>
            </a:pPr>
            <a:r>
              <a:rPr lang="en-GB" sz="1400">
                <a:solidFill>
                  <a:schemeClr val="lt1"/>
                </a:solidFill>
              </a:rPr>
              <a:t>Jen Harris &amp; Jordan Graham</a:t>
            </a:r>
            <a:endParaRPr>
              <a:solidFill>
                <a:schemeClr val="lt1"/>
              </a:solidFill>
            </a:endParaRPr>
          </a:p>
        </p:txBody>
      </p:sp>
      <p:pic>
        <p:nvPicPr>
          <p:cNvPr id="313" name="Google Shape;313;g3f5bd2148d2_0_1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5410716" y="1711410"/>
            <a:ext cx="6106987" cy="34351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17"/>
        <p:cNvGrpSpPr/>
        <p:nvPr/>
      </p:nvGrpSpPr>
      <p:grpSpPr>
        <a:xfrm>
          <a:off x="0" y="0"/>
          <a:ext cx="0" cy="0"/>
          <a:chOff x="0" y="0"/>
          <a:chExt cx="0" cy="0"/>
        </a:xfrm>
      </p:grpSpPr>
      <p:sp>
        <p:nvSpPr>
          <p:cNvPr id="318" name="Google Shape;318;p7"/>
          <p:cNvSpPr txBox="1">
            <a:spLocks noGrp="1"/>
          </p:cNvSpPr>
          <p:nvPr>
            <p:ph type="title"/>
          </p:nvPr>
        </p:nvSpPr>
        <p:spPr>
          <a:xfrm>
            <a:off x="263475" y="1925053"/>
            <a:ext cx="11360700" cy="27450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ct val="121500"/>
              <a:buFont typeface="Calibri"/>
              <a:buNone/>
            </a:pPr>
            <a:r>
              <a:rPr lang="en-GB" sz="17778" b="1" dirty="0">
                <a:latin typeface="Calibri" panose="020F0502020204030204" pitchFamily="34" charset="0"/>
                <a:cs typeface="Calibri" panose="020F0502020204030204" pitchFamily="34" charset="0"/>
              </a:rPr>
              <a:t>Content</a:t>
            </a:r>
            <a:endParaRPr sz="6578" b="1" dirty="0">
              <a:latin typeface="Calibri" panose="020F0502020204030204" pitchFamily="34" charset="0"/>
              <a:cs typeface="Calibri" panose="020F0502020204030204" pitchFamily="34" charset="0"/>
            </a:endParaRPr>
          </a:p>
          <a:p>
            <a:pPr marL="0" lvl="0" indent="0" algn="ctr" rtl="0">
              <a:lnSpc>
                <a:spcPct val="90000"/>
              </a:lnSpc>
              <a:spcBef>
                <a:spcPts val="0"/>
              </a:spcBef>
              <a:spcAft>
                <a:spcPts val="0"/>
              </a:spcAft>
              <a:buClr>
                <a:schemeClr val="accent1"/>
              </a:buClr>
              <a:buSzPct val="135000"/>
              <a:buFont typeface="Calibri"/>
              <a:buNone/>
            </a:pPr>
            <a:endParaRPr sz="16000" dirty="0"/>
          </a:p>
        </p:txBody>
      </p:sp>
      <p:sp>
        <p:nvSpPr>
          <p:cNvPr id="319" name="Google Shape;319;p7"/>
          <p:cNvSpPr txBox="1">
            <a:spLocks noGrp="1"/>
          </p:cNvSpPr>
          <p:nvPr>
            <p:ph type="body" idx="4294967295"/>
          </p:nvPr>
        </p:nvSpPr>
        <p:spPr>
          <a:xfrm>
            <a:off x="415650" y="3859567"/>
            <a:ext cx="11360700" cy="1584000"/>
          </a:xfrm>
          <a:prstGeom prst="rect">
            <a:avLst/>
          </a:prstGeom>
          <a:noFill/>
          <a:ln>
            <a:noFill/>
          </a:ln>
        </p:spPr>
        <p:txBody>
          <a:bodyPr spcFirstLastPara="1" wrap="square" lIns="91425" tIns="45700" rIns="91425" bIns="45700" anchor="t" anchorCtr="0">
            <a:noAutofit/>
          </a:bodyPr>
          <a:lstStyle/>
          <a:p>
            <a:pPr marL="457200" lvl="0" indent="0" algn="ctr" rtl="0">
              <a:lnSpc>
                <a:spcPct val="115000"/>
              </a:lnSpc>
              <a:spcBef>
                <a:spcPts val="0"/>
              </a:spcBef>
              <a:spcAft>
                <a:spcPts val="600"/>
              </a:spcAft>
              <a:buClr>
                <a:srgbClr val="000000"/>
              </a:buClr>
              <a:buSzPts val="2400"/>
              <a:buFont typeface="Arial"/>
              <a:buNone/>
            </a:pPr>
            <a:r>
              <a:rPr lang="en-GB" sz="2800" b="0" i="0" u="none" strike="noStrike" cap="none" dirty="0">
                <a:solidFill>
                  <a:schemeClr val="dk1"/>
                </a:solidFill>
                <a:latin typeface="Calibri" panose="020F0502020204030204" pitchFamily="34" charset="0"/>
                <a:cs typeface="Calibri" panose="020F0502020204030204" pitchFamily="34" charset="0"/>
              </a:rPr>
              <a:t>Being exposed to illegal, inappropriate, or harmful content, for example: pornography, fake news, racism, misogyny, self-harm, suicide, anti-Semitism, radicalisation, and extremism</a:t>
            </a:r>
            <a:r>
              <a:rPr lang="en-GB" sz="2800" b="0" i="0" u="none" strike="noStrike" cap="none" dirty="0">
                <a:solidFill>
                  <a:schemeClr val="dk1"/>
                </a:solidFill>
              </a:rPr>
              <a:t>. </a:t>
            </a:r>
            <a:endParaRP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23"/>
        <p:cNvGrpSpPr/>
        <p:nvPr/>
      </p:nvGrpSpPr>
      <p:grpSpPr>
        <a:xfrm>
          <a:off x="0" y="0"/>
          <a:ext cx="0" cy="0"/>
          <a:chOff x="0" y="0"/>
          <a:chExt cx="0" cy="0"/>
        </a:xfrm>
      </p:grpSpPr>
      <p:sp>
        <p:nvSpPr>
          <p:cNvPr id="2" name="Title 1">
            <a:extLst>
              <a:ext uri="{FF2B5EF4-FFF2-40B4-BE49-F238E27FC236}">
                <a16:creationId xmlns:a16="http://schemas.microsoft.com/office/drawing/2014/main" id="{AE6ED6C5-6110-42DC-2A5E-BA614724BA50}"/>
              </a:ext>
            </a:extLst>
          </p:cNvPr>
          <p:cNvSpPr>
            <a:spLocks noGrp="1"/>
          </p:cNvSpPr>
          <p:nvPr>
            <p:ph type="title"/>
          </p:nvPr>
        </p:nvSpPr>
        <p:spPr>
          <a:xfrm>
            <a:off x="415600" y="-763500"/>
            <a:ext cx="11360700" cy="763500"/>
          </a:xfrm>
        </p:spPr>
        <p:txBody>
          <a:bodyPr spcFirstLastPara="1" wrap="square" lIns="121900" tIns="121900" rIns="121900" bIns="121900" anchor="b" anchorCtr="0">
            <a:normAutofit fontScale="90000"/>
          </a:bodyPr>
          <a:lstStyle/>
          <a:p>
            <a:r>
              <a:rPr lang="en-US" dirty="0"/>
              <a:t>Content overview</a:t>
            </a:r>
          </a:p>
        </p:txBody>
      </p:sp>
      <p:sp>
        <p:nvSpPr>
          <p:cNvPr id="324" name="Google Shape;324;p8"/>
          <p:cNvSpPr txBox="1">
            <a:spLocks noGrp="1"/>
          </p:cNvSpPr>
          <p:nvPr>
            <p:ph type="body" idx="1"/>
          </p:nvPr>
        </p:nvSpPr>
        <p:spPr>
          <a:xfrm>
            <a:off x="415600" y="533650"/>
            <a:ext cx="11360700" cy="5558100"/>
          </a:xfrm>
          <a:prstGeom prst="rect">
            <a:avLst/>
          </a:prstGeom>
          <a:noFill/>
          <a:ln>
            <a:noFill/>
          </a:ln>
        </p:spPr>
        <p:txBody>
          <a:bodyPr spcFirstLastPara="1" wrap="square" lIns="121900" tIns="121900" rIns="121900" bIns="121900" anchor="t" anchorCtr="0">
            <a:noAutofit/>
          </a:bodyPr>
          <a:lstStyle/>
          <a:p>
            <a:pPr marL="457200" lvl="0" indent="-382270" algn="l" rtl="0">
              <a:lnSpc>
                <a:spcPct val="140000"/>
              </a:lnSpc>
              <a:spcBef>
                <a:spcPts val="0"/>
              </a:spcBef>
              <a:spcAft>
                <a:spcPts val="0"/>
              </a:spcAft>
              <a:buClr>
                <a:srgbClr val="FFFFFF"/>
              </a:buClr>
              <a:buSzPts val="2420"/>
              <a:buFont typeface="Calibri"/>
              <a:buChar char="●"/>
            </a:pPr>
            <a:r>
              <a:rPr lang="en-GB" sz="2420" dirty="0">
                <a:solidFill>
                  <a:srgbClr val="FFFFFF"/>
                </a:solidFill>
                <a:latin typeface="Calibri"/>
                <a:ea typeface="Calibri"/>
                <a:cs typeface="Calibri"/>
                <a:sym typeface="Calibri"/>
              </a:rPr>
              <a:t>Algorithmic ‘Rabbit Holes’: Engagement algorithms pushing pupils from superficial interest into increasingly extreme echo chambers.</a:t>
            </a:r>
            <a:endParaRPr sz="2420" dirty="0">
              <a:solidFill>
                <a:srgbClr val="FFFFFF"/>
              </a:solidFill>
              <a:latin typeface="Calibri"/>
              <a:ea typeface="Calibri"/>
              <a:cs typeface="Calibri"/>
              <a:sym typeface="Calibri"/>
            </a:endParaRPr>
          </a:p>
          <a:p>
            <a:pPr marL="457200" lvl="0" indent="0" algn="l" rtl="0">
              <a:lnSpc>
                <a:spcPct val="140000"/>
              </a:lnSpc>
              <a:spcBef>
                <a:spcPts val="0"/>
              </a:spcBef>
              <a:spcAft>
                <a:spcPts val="0"/>
              </a:spcAft>
              <a:buNone/>
            </a:pPr>
            <a:endParaRPr sz="2420" dirty="0">
              <a:solidFill>
                <a:srgbClr val="FFFFFF"/>
              </a:solidFill>
              <a:latin typeface="Calibri"/>
              <a:ea typeface="Calibri"/>
              <a:cs typeface="Calibri"/>
              <a:sym typeface="Calibri"/>
            </a:endParaRPr>
          </a:p>
          <a:p>
            <a:pPr marL="457200" lvl="0" indent="-382270" algn="l" rtl="0">
              <a:lnSpc>
                <a:spcPct val="140000"/>
              </a:lnSpc>
              <a:spcBef>
                <a:spcPts val="0"/>
              </a:spcBef>
              <a:spcAft>
                <a:spcPts val="0"/>
              </a:spcAft>
              <a:buClr>
                <a:srgbClr val="FFFFFF"/>
              </a:buClr>
              <a:buSzPts val="2420"/>
              <a:buFont typeface="Calibri"/>
              <a:buChar char="●"/>
            </a:pPr>
            <a:r>
              <a:rPr lang="en-GB" sz="2420" dirty="0">
                <a:solidFill>
                  <a:srgbClr val="FFFFFF"/>
                </a:solidFill>
                <a:latin typeface="Calibri"/>
                <a:ea typeface="Calibri"/>
                <a:cs typeface="Calibri"/>
                <a:sym typeface="Calibri"/>
              </a:rPr>
              <a:t>Misogyny &amp; Harmful Ideologies: Exposure to discriminatory rhetoric, hate speech, radicalisation, and content permissive of sexual harassment.</a:t>
            </a:r>
            <a:endParaRPr sz="2420" dirty="0">
              <a:solidFill>
                <a:srgbClr val="FFFFFF"/>
              </a:solidFill>
              <a:latin typeface="Calibri"/>
              <a:ea typeface="Calibri"/>
              <a:cs typeface="Calibri"/>
              <a:sym typeface="Calibri"/>
            </a:endParaRPr>
          </a:p>
          <a:p>
            <a:pPr marL="457200" lvl="0" indent="0" algn="l" rtl="0">
              <a:lnSpc>
                <a:spcPct val="140000"/>
              </a:lnSpc>
              <a:spcBef>
                <a:spcPts val="0"/>
              </a:spcBef>
              <a:spcAft>
                <a:spcPts val="0"/>
              </a:spcAft>
              <a:buNone/>
            </a:pPr>
            <a:endParaRPr sz="2420" dirty="0">
              <a:solidFill>
                <a:srgbClr val="FFFFFF"/>
              </a:solidFill>
              <a:latin typeface="Calibri"/>
              <a:ea typeface="Calibri"/>
              <a:cs typeface="Calibri"/>
              <a:sym typeface="Calibri"/>
            </a:endParaRPr>
          </a:p>
          <a:p>
            <a:pPr marL="457200" lvl="0" indent="-382270" algn="l" rtl="0">
              <a:lnSpc>
                <a:spcPct val="140000"/>
              </a:lnSpc>
              <a:spcBef>
                <a:spcPts val="0"/>
              </a:spcBef>
              <a:spcAft>
                <a:spcPts val="0"/>
              </a:spcAft>
              <a:buClr>
                <a:srgbClr val="FFFFFF"/>
              </a:buClr>
              <a:buSzPts val="2420"/>
              <a:buFont typeface="Calibri"/>
              <a:buChar char="●"/>
            </a:pPr>
            <a:r>
              <a:rPr lang="en-GB" sz="2420" dirty="0">
                <a:solidFill>
                  <a:srgbClr val="FFFFFF"/>
                </a:solidFill>
                <a:latin typeface="Calibri"/>
                <a:ea typeface="Calibri"/>
                <a:cs typeface="Calibri"/>
                <a:sym typeface="Calibri"/>
              </a:rPr>
              <a:t>Misinformation &amp; AI Synthetic Content: Fake news, AI deepfakes, and hallucinations that distort reality and erode critical thinking.</a:t>
            </a:r>
            <a:endParaRPr sz="2420" dirty="0">
              <a:solidFill>
                <a:srgbClr val="FFFFFF"/>
              </a:solidFill>
              <a:latin typeface="Calibri"/>
              <a:ea typeface="Calibri"/>
              <a:cs typeface="Calibri"/>
              <a:sym typeface="Calibri"/>
            </a:endParaRPr>
          </a:p>
          <a:p>
            <a:pPr marL="457200" lvl="0" indent="0" algn="l" rtl="0">
              <a:lnSpc>
                <a:spcPct val="140000"/>
              </a:lnSpc>
              <a:spcBef>
                <a:spcPts val="0"/>
              </a:spcBef>
              <a:spcAft>
                <a:spcPts val="0"/>
              </a:spcAft>
              <a:buNone/>
            </a:pPr>
            <a:endParaRPr sz="2420" dirty="0">
              <a:solidFill>
                <a:srgbClr val="FFFFFF"/>
              </a:solidFill>
              <a:latin typeface="Calibri"/>
              <a:ea typeface="Calibri"/>
              <a:cs typeface="Calibri"/>
              <a:sym typeface="Calibri"/>
            </a:endParaRPr>
          </a:p>
          <a:p>
            <a:pPr marL="457200" lvl="0" indent="-382270" algn="l" rtl="0">
              <a:lnSpc>
                <a:spcPct val="140000"/>
              </a:lnSpc>
              <a:spcBef>
                <a:spcPts val="0"/>
              </a:spcBef>
              <a:spcAft>
                <a:spcPts val="0"/>
              </a:spcAft>
              <a:buClr>
                <a:srgbClr val="FFFFFF"/>
              </a:buClr>
              <a:buSzPts val="2420"/>
              <a:buFont typeface="Calibri"/>
              <a:buChar char="●"/>
            </a:pPr>
            <a:r>
              <a:rPr lang="en-GB" sz="2420" dirty="0">
                <a:solidFill>
                  <a:srgbClr val="FFFFFF"/>
                </a:solidFill>
                <a:latin typeface="Calibri"/>
                <a:ea typeface="Calibri"/>
                <a:cs typeface="Calibri"/>
                <a:sym typeface="Calibri"/>
              </a:rPr>
              <a:t>Covert Influence: Unlabelled influencer promotions, subtle advertising, and persuasive content disguised as peer advice.</a:t>
            </a:r>
            <a:endParaRPr sz="2420" dirty="0">
              <a:solidFill>
                <a:srgbClr val="FFFFFF"/>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28"/>
        <p:cNvGrpSpPr/>
        <p:nvPr/>
      </p:nvGrpSpPr>
      <p:grpSpPr>
        <a:xfrm>
          <a:off x="0" y="0"/>
          <a:ext cx="0" cy="0"/>
          <a:chOff x="0" y="0"/>
          <a:chExt cx="0" cy="0"/>
        </a:xfrm>
      </p:grpSpPr>
      <p:sp>
        <p:nvSpPr>
          <p:cNvPr id="2" name="Title 1">
            <a:extLst>
              <a:ext uri="{FF2B5EF4-FFF2-40B4-BE49-F238E27FC236}">
                <a16:creationId xmlns:a16="http://schemas.microsoft.com/office/drawing/2014/main" id="{6695B644-8AE1-EBFA-16DB-0D71E1789E71}"/>
              </a:ext>
            </a:extLst>
          </p:cNvPr>
          <p:cNvSpPr>
            <a:spLocks noGrp="1"/>
          </p:cNvSpPr>
          <p:nvPr>
            <p:ph type="title"/>
          </p:nvPr>
        </p:nvSpPr>
        <p:spPr>
          <a:xfrm>
            <a:off x="415600" y="-763500"/>
            <a:ext cx="11360700" cy="763500"/>
          </a:xfrm>
        </p:spPr>
        <p:txBody>
          <a:bodyPr spcFirstLastPara="1" wrap="square" lIns="121900" tIns="121900" rIns="121900" bIns="121900" anchor="b" anchorCtr="0">
            <a:normAutofit fontScale="90000"/>
          </a:bodyPr>
          <a:lstStyle/>
          <a:p>
            <a:r>
              <a:rPr lang="en-US" dirty="0"/>
              <a:t>About Misogyny</a:t>
            </a:r>
          </a:p>
        </p:txBody>
      </p:sp>
      <p:pic>
        <p:nvPicPr>
          <p:cNvPr id="329" name="Google Shape;329;g3dabb6a0fde_0_7" descr="Screenshot of BBC news article, image of child holding smartphone, headline reads: 'Influencers fuelling misogyny in schools, teachers say." title="Screenshot 2026-04-29 at 09.36.26.png"/>
          <p:cNvPicPr preferRelativeResize="0"/>
          <p:nvPr/>
        </p:nvPicPr>
        <p:blipFill>
          <a:blip r:embed="rId3">
            <a:alphaModFix/>
          </a:blip>
          <a:stretch>
            <a:fillRect/>
          </a:stretch>
        </p:blipFill>
        <p:spPr>
          <a:xfrm>
            <a:off x="493774" y="1098950"/>
            <a:ext cx="3959652" cy="4027550"/>
          </a:xfrm>
          <a:prstGeom prst="rect">
            <a:avLst/>
          </a:prstGeom>
          <a:noFill/>
          <a:ln>
            <a:noFill/>
          </a:ln>
          <a:effectLst>
            <a:outerShdw blurRad="57150" dist="19050" dir="5400000" algn="bl" rotWithShape="0">
              <a:srgbClr val="000000">
                <a:alpha val="50000"/>
              </a:srgbClr>
            </a:outerShdw>
          </a:effectLst>
        </p:spPr>
      </p:pic>
      <p:pic>
        <p:nvPicPr>
          <p:cNvPr id="331" name="Google Shape;331;g3dabb6a0fde_0_7" descr="Front cover of the safer scrolling report published by the university of kent." title="Screenshot 2026-04-29 at 14.28.23.png"/>
          <p:cNvPicPr preferRelativeResize="0"/>
          <p:nvPr/>
        </p:nvPicPr>
        <p:blipFill>
          <a:blip r:embed="rId4">
            <a:alphaModFix/>
          </a:blip>
          <a:stretch>
            <a:fillRect/>
          </a:stretch>
        </p:blipFill>
        <p:spPr>
          <a:xfrm>
            <a:off x="4780237" y="1337717"/>
            <a:ext cx="2568226" cy="3550003"/>
          </a:xfrm>
          <a:prstGeom prst="rect">
            <a:avLst/>
          </a:prstGeom>
          <a:noFill/>
          <a:ln>
            <a:noFill/>
          </a:ln>
          <a:effectLst>
            <a:outerShdw blurRad="57150" dist="19050" dir="5400000" algn="bl" rotWithShape="0">
              <a:srgbClr val="000000">
                <a:alpha val="50000"/>
              </a:srgbClr>
            </a:outerShdw>
          </a:effectLst>
        </p:spPr>
      </p:pic>
      <p:pic>
        <p:nvPicPr>
          <p:cNvPr id="330" name="Google Shape;330;g3dabb6a0fde_0_7" descr="screen capture of The guardian newspaper article showing image of smartphone in hand and headline 'Social media algorithms 'amplifying misogynistic content'." title="Screenshot 2026-04-29 at 14.24.27.png"/>
          <p:cNvPicPr preferRelativeResize="0"/>
          <p:nvPr/>
        </p:nvPicPr>
        <p:blipFill>
          <a:blip r:embed="rId5">
            <a:alphaModFix/>
          </a:blip>
          <a:stretch>
            <a:fillRect/>
          </a:stretch>
        </p:blipFill>
        <p:spPr>
          <a:xfrm>
            <a:off x="7675266" y="1098950"/>
            <a:ext cx="4419033" cy="4027550"/>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1414"/>
        </a:solidFill>
        <a:effectLst/>
      </p:bgPr>
    </p:bg>
    <p:spTree>
      <p:nvGrpSpPr>
        <p:cNvPr id="1" name="Shape 335"/>
        <p:cNvGrpSpPr/>
        <p:nvPr/>
      </p:nvGrpSpPr>
      <p:grpSpPr>
        <a:xfrm>
          <a:off x="0" y="0"/>
          <a:ext cx="0" cy="0"/>
          <a:chOff x="0" y="0"/>
          <a:chExt cx="0" cy="0"/>
        </a:xfrm>
      </p:grpSpPr>
      <p:pic>
        <p:nvPicPr>
          <p:cNvPr id="336" name="Google Shape;336;g3f5bd2148d2_0_1" title="forumsimulation">
            <a:hlinkClick r:id="rId3"/>
          </p:cNvPr>
          <p:cNvPicPr preferRelativeResize="0"/>
          <p:nvPr/>
        </p:nvPicPr>
        <p:blipFill>
          <a:blip r:embed="rId4">
            <a:alphaModFix/>
          </a:blip>
          <a:stretch>
            <a:fillRect/>
          </a:stretch>
        </p:blipFill>
        <p:spPr>
          <a:xfrm>
            <a:off x="152400" y="152400"/>
            <a:ext cx="11650133" cy="6553200"/>
          </a:xfrm>
          <a:prstGeom prst="rect">
            <a:avLst/>
          </a:prstGeom>
          <a:noFill/>
          <a:ln>
            <a:noFill/>
          </a:ln>
        </p:spPr>
      </p:pic>
      <p:sp>
        <p:nvSpPr>
          <p:cNvPr id="2" name="Title 1">
            <a:extLst>
              <a:ext uri="{FF2B5EF4-FFF2-40B4-BE49-F238E27FC236}">
                <a16:creationId xmlns:a16="http://schemas.microsoft.com/office/drawing/2014/main" id="{B22B33E0-0035-C4BD-B540-E74C59CAB764}"/>
              </a:ext>
            </a:extLst>
          </p:cNvPr>
          <p:cNvSpPr>
            <a:spLocks noGrp="1"/>
          </p:cNvSpPr>
          <p:nvPr>
            <p:ph type="title"/>
          </p:nvPr>
        </p:nvSpPr>
        <p:spPr>
          <a:xfrm>
            <a:off x="415600" y="-763500"/>
            <a:ext cx="11360700" cy="763500"/>
          </a:xfrm>
        </p:spPr>
        <p:txBody>
          <a:bodyPr spcFirstLastPara="1" wrap="square" lIns="121900" tIns="121900" rIns="121900" bIns="121900" anchor="b" anchorCtr="0">
            <a:normAutofit fontScale="90000"/>
          </a:bodyPr>
          <a:lstStyle/>
          <a:p>
            <a:r>
              <a:rPr lang="en-US" dirty="0"/>
              <a:t>Simulation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6"/>
                                        </p:tgtEl>
                                        <p:attrNameLst>
                                          <p:attrName>style.visibility</p:attrName>
                                        </p:attrNameLst>
                                      </p:cBhvr>
                                      <p:to>
                                        <p:strVal val="visible"/>
                                      </p:to>
                                    </p:set>
                                    <p:animEffect transition="in" filter="fade">
                                      <p:cBhvr>
                                        <p:cTn id="7" dur="1000"/>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1C232"/>
        </a:solidFill>
        <a:effectLst/>
      </p:bgPr>
    </p:bg>
    <p:spTree>
      <p:nvGrpSpPr>
        <p:cNvPr id="1" name="Shape 340"/>
        <p:cNvGrpSpPr/>
        <p:nvPr/>
      </p:nvGrpSpPr>
      <p:grpSpPr>
        <a:xfrm>
          <a:off x="0" y="0"/>
          <a:ext cx="0" cy="0"/>
          <a:chOff x="0" y="0"/>
          <a:chExt cx="0" cy="0"/>
        </a:xfrm>
      </p:grpSpPr>
      <p:sp>
        <p:nvSpPr>
          <p:cNvPr id="341" name="Google Shape;341;g3dabb6a0fde_0_14"/>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a:latin typeface="Calibri"/>
                <a:ea typeface="Calibri"/>
                <a:cs typeface="Calibri"/>
                <a:sym typeface="Calibri"/>
              </a:rPr>
              <a:t>Discuss: Misogyny &amp; the Manosphere </a:t>
            </a:r>
            <a:endParaRPr>
              <a:latin typeface="Calibri"/>
              <a:ea typeface="Calibri"/>
              <a:cs typeface="Calibri"/>
              <a:sym typeface="Calibri"/>
            </a:endParaRPr>
          </a:p>
        </p:txBody>
      </p:sp>
      <p:sp>
        <p:nvSpPr>
          <p:cNvPr id="342" name="Google Shape;342;g3dabb6a0fde_0_14"/>
          <p:cNvSpPr txBox="1">
            <a:spLocks noGrp="1"/>
          </p:cNvSpPr>
          <p:nvPr>
            <p:ph type="body" idx="1"/>
          </p:nvPr>
        </p:nvSpPr>
        <p:spPr>
          <a:xfrm>
            <a:off x="415600" y="1536633"/>
            <a:ext cx="11360700" cy="4555200"/>
          </a:xfrm>
          <a:prstGeom prst="rect">
            <a:avLst/>
          </a:prstGeom>
        </p:spPr>
        <p:txBody>
          <a:bodyPr spcFirstLastPara="1" wrap="square" lIns="121900" tIns="121900" rIns="121900" bIns="121900" anchor="t" anchorCtr="0">
            <a:noAutofit/>
          </a:bodyPr>
          <a:lstStyle/>
          <a:p>
            <a:pPr marL="0" lvl="0" indent="0" algn="l" rtl="0">
              <a:lnSpc>
                <a:spcPct val="115000"/>
              </a:lnSpc>
              <a:spcBef>
                <a:spcPts val="0"/>
              </a:spcBef>
              <a:spcAft>
                <a:spcPts val="0"/>
              </a:spcAft>
              <a:buNone/>
            </a:pPr>
            <a:r>
              <a:rPr lang="en-GB" sz="2200" b="1" dirty="0">
                <a:solidFill>
                  <a:schemeClr val="dk1"/>
                </a:solidFill>
                <a:latin typeface="Calibri"/>
                <a:ea typeface="Calibri"/>
                <a:cs typeface="Calibri"/>
                <a:sym typeface="Calibri"/>
              </a:rPr>
              <a:t>The Story of "Leo" (Year 8):</a:t>
            </a:r>
            <a:endParaRPr sz="2200" b="1"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sz="2200" dirty="0">
                <a:solidFill>
                  <a:schemeClr val="dk1"/>
                </a:solidFill>
                <a:latin typeface="Calibri"/>
                <a:ea typeface="Calibri"/>
                <a:cs typeface="Calibri"/>
                <a:sym typeface="Calibri"/>
              </a:rPr>
              <a:t>Leo is a relatively quiet 12-year-old, who recently started going to the gym. He goes on TikTok and YouTube Shorts to look up workout routines and "how to build muscle."</a:t>
            </a:r>
            <a:endParaRPr sz="2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sz="2200" dirty="0">
                <a:solidFill>
                  <a:schemeClr val="dk1"/>
                </a:solidFill>
                <a:latin typeface="Calibri"/>
                <a:ea typeface="Calibri"/>
                <a:cs typeface="Calibri"/>
                <a:sym typeface="Calibri"/>
              </a:rPr>
              <a:t>Because the algorithm prioritises high-engagement content, over time his feed transitions from standard fitness advice to "hustle culture" (how to get rich quick) and "alpha male" visual podcasts. Within a month, Leo is immersed in the "manosphere." The influencers he watches tell him that men are oppressed by society, that traditional education is a "matrix" designed to keep him poor, and that women owe men submissiveness.</a:t>
            </a:r>
            <a:endParaRPr sz="2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r>
              <a:rPr lang="en-GB" sz="2200" dirty="0">
                <a:solidFill>
                  <a:schemeClr val="dk1"/>
                </a:solidFill>
                <a:latin typeface="Calibri"/>
                <a:ea typeface="Calibri"/>
                <a:cs typeface="Calibri"/>
                <a:sym typeface="Calibri"/>
              </a:rPr>
              <a:t>A few weeks later, a female substitute teacher asks Leo to hand out some worksheets. Leo refuses, stating, </a:t>
            </a:r>
            <a:r>
              <a:rPr lang="en-GB" sz="2200" i="1" dirty="0">
                <a:solidFill>
                  <a:schemeClr val="dk1"/>
                </a:solidFill>
                <a:latin typeface="Calibri"/>
                <a:ea typeface="Calibri"/>
                <a:cs typeface="Calibri"/>
                <a:sym typeface="Calibri"/>
              </a:rPr>
              <a:t>"I don't take orders from women."</a:t>
            </a:r>
            <a:r>
              <a:rPr lang="en-GB" sz="2200" dirty="0">
                <a:solidFill>
                  <a:schemeClr val="dk1"/>
                </a:solidFill>
                <a:latin typeface="Calibri"/>
                <a:ea typeface="Calibri"/>
                <a:cs typeface="Calibri"/>
                <a:sym typeface="Calibri"/>
              </a:rPr>
              <a:t> </a:t>
            </a:r>
            <a:endParaRPr sz="2200" dirty="0">
              <a:solidFill>
                <a:schemeClr val="dk1"/>
              </a:solidFill>
              <a:latin typeface="Calibri"/>
              <a:ea typeface="Calibri"/>
              <a:cs typeface="Calibri"/>
              <a:sym typeface="Calibri"/>
            </a:endParaRPr>
          </a:p>
          <a:p>
            <a:pPr marL="0" lvl="0" indent="0" algn="l" rtl="0">
              <a:spcBef>
                <a:spcPts val="1200"/>
              </a:spcBef>
              <a:spcAft>
                <a:spcPts val="0"/>
              </a:spcAft>
              <a:buNone/>
            </a:pPr>
            <a:endParaRPr dirty="0">
              <a:latin typeface="Calibri"/>
              <a:ea typeface="Calibri"/>
              <a:cs typeface="Calibri"/>
              <a:sym typeface="Calibri"/>
            </a:endParaRPr>
          </a:p>
        </p:txBody>
      </p:sp>
      <p:pic>
        <p:nvPicPr>
          <p:cNvPr id="343" name="Google Shape;343;g3dabb6a0fde_0_14" descr="timer with 5 minutes marked on it, indicating 5 minutes should be spent discussing this scenario."/>
          <p:cNvPicPr preferRelativeResize="0"/>
          <p:nvPr/>
        </p:nvPicPr>
        <p:blipFill>
          <a:blip r:embed="rId3">
            <a:alphaModFix/>
          </a:blip>
          <a:stretch>
            <a:fillRect/>
          </a:stretch>
        </p:blipFill>
        <p:spPr>
          <a:xfrm>
            <a:off x="9326326" y="332820"/>
            <a:ext cx="1880074" cy="166707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g3f5bd2148d2_0_23">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0" name="Google Shape;350;g3f5bd2148d2_0_23">
            <a:extLst>
              <a:ext uri="{C183D7F6-B498-43B3-948B-1728B52AA6E4}">
                <adec:decorative xmlns:adec="http://schemas.microsoft.com/office/drawing/2017/decorative" val="1"/>
              </a:ext>
            </a:extLst>
          </p:cNvPr>
          <p:cNvSpPr/>
          <p:nvPr/>
        </p:nvSpPr>
        <p:spPr>
          <a:xfrm>
            <a:off x="-18754" y="0"/>
            <a:ext cx="4731900"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51" name="Google Shape;351;g3f5bd2148d2_0_23"/>
          <p:cNvSpPr txBox="1">
            <a:spLocks noGrp="1"/>
          </p:cNvSpPr>
          <p:nvPr>
            <p:ph type="ctrTitle"/>
          </p:nvPr>
        </p:nvSpPr>
        <p:spPr>
          <a:xfrm>
            <a:off x="884716" y="2909324"/>
            <a:ext cx="2924700" cy="10392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595959"/>
              </a:buClr>
              <a:buSzPts val="3600"/>
              <a:buFont typeface="Calibri"/>
              <a:buNone/>
            </a:pPr>
            <a:r>
              <a:rPr lang="en-GB" sz="3600" b="1" dirty="0">
                <a:solidFill>
                  <a:schemeClr val="lt1"/>
                </a:solidFill>
                <a:latin typeface="Calibri"/>
                <a:ea typeface="Calibri"/>
                <a:cs typeface="Calibri"/>
                <a:sym typeface="Calibri"/>
              </a:rPr>
              <a:t>Online Safety </a:t>
            </a:r>
            <a:r>
              <a:rPr lang="en-GB" sz="3200" b="1" dirty="0">
                <a:solidFill>
                  <a:schemeClr val="lt1"/>
                </a:solidFill>
                <a:latin typeface="Calibri"/>
                <a:ea typeface="Calibri"/>
                <a:cs typeface="Calibri"/>
                <a:sym typeface="Calibri"/>
              </a:rPr>
              <a:t>Annual Update</a:t>
            </a:r>
            <a:endParaRPr dirty="0">
              <a:solidFill>
                <a:schemeClr val="lt1"/>
              </a:solidFill>
            </a:endParaRPr>
          </a:p>
        </p:txBody>
      </p:sp>
      <p:sp>
        <p:nvSpPr>
          <p:cNvPr id="352" name="Google Shape;352;g3f5bd2148d2_0_23"/>
          <p:cNvSpPr txBox="1">
            <a:spLocks noGrp="1"/>
          </p:cNvSpPr>
          <p:nvPr>
            <p:ph type="subTitle" idx="1"/>
          </p:nvPr>
        </p:nvSpPr>
        <p:spPr>
          <a:xfrm>
            <a:off x="884716" y="3948673"/>
            <a:ext cx="2924700" cy="5283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595959"/>
              </a:buClr>
              <a:buSzPts val="1400"/>
              <a:buNone/>
            </a:pPr>
            <a:r>
              <a:rPr lang="en-GB" sz="1400">
                <a:solidFill>
                  <a:schemeClr val="lt1"/>
                </a:solidFill>
              </a:rPr>
              <a:t>Jen Harris &amp; Jordan Graham</a:t>
            </a:r>
            <a:endParaRPr>
              <a:solidFill>
                <a:schemeClr val="lt1"/>
              </a:solidFill>
            </a:endParaRPr>
          </a:p>
        </p:txBody>
      </p:sp>
      <p:pic>
        <p:nvPicPr>
          <p:cNvPr id="353" name="Google Shape;353;g3f5bd2148d2_0_23" descr="Northumberland ICT team logo"/>
          <p:cNvPicPr preferRelativeResize="0"/>
          <p:nvPr/>
        </p:nvPicPr>
        <p:blipFill rotWithShape="1">
          <a:blip r:embed="rId3">
            <a:alphaModFix/>
          </a:blip>
          <a:srcRect/>
          <a:stretch/>
        </p:blipFill>
        <p:spPr>
          <a:xfrm>
            <a:off x="5410716" y="1711410"/>
            <a:ext cx="6106987" cy="3435178"/>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57"/>
        <p:cNvGrpSpPr/>
        <p:nvPr/>
      </p:nvGrpSpPr>
      <p:grpSpPr>
        <a:xfrm>
          <a:off x="0" y="0"/>
          <a:ext cx="0" cy="0"/>
          <a:chOff x="0" y="0"/>
          <a:chExt cx="0" cy="0"/>
        </a:xfrm>
      </p:grpSpPr>
      <p:sp>
        <p:nvSpPr>
          <p:cNvPr id="358" name="Google Shape;358;p14"/>
          <p:cNvSpPr txBox="1">
            <a:spLocks noGrp="1"/>
          </p:cNvSpPr>
          <p:nvPr>
            <p:ph type="title"/>
          </p:nvPr>
        </p:nvSpPr>
        <p:spPr>
          <a:xfrm>
            <a:off x="700200" y="1548025"/>
            <a:ext cx="10772700" cy="2058900"/>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85000"/>
              </a:lnSpc>
              <a:spcBef>
                <a:spcPts val="0"/>
              </a:spcBef>
              <a:spcAft>
                <a:spcPts val="0"/>
              </a:spcAft>
              <a:buClr>
                <a:schemeClr val="accent1"/>
              </a:buClr>
              <a:buSzPct val="121500"/>
              <a:buFont typeface="Calibri"/>
              <a:buNone/>
            </a:pPr>
            <a:r>
              <a:rPr lang="en-GB" sz="17778" b="1">
                <a:solidFill>
                  <a:srgbClr val="FFFFFF"/>
                </a:solidFill>
                <a:latin typeface="Calibri"/>
                <a:ea typeface="Calibri"/>
                <a:cs typeface="Calibri"/>
                <a:sym typeface="Calibri"/>
              </a:rPr>
              <a:t>Commerce</a:t>
            </a:r>
            <a:endParaRPr sz="17778" b="1">
              <a:solidFill>
                <a:srgbClr val="FFFFFF"/>
              </a:solidFill>
              <a:latin typeface="Calibri"/>
              <a:ea typeface="Calibri"/>
              <a:cs typeface="Calibri"/>
              <a:sym typeface="Calibri"/>
            </a:endParaRPr>
          </a:p>
          <a:p>
            <a:pPr marL="0" lvl="0" indent="0" algn="l" rtl="0">
              <a:lnSpc>
                <a:spcPct val="85000"/>
              </a:lnSpc>
              <a:spcBef>
                <a:spcPts val="0"/>
              </a:spcBef>
              <a:spcAft>
                <a:spcPts val="0"/>
              </a:spcAft>
              <a:buClr>
                <a:schemeClr val="accent1"/>
              </a:buClr>
              <a:buSzPct val="135000"/>
              <a:buFont typeface="Calibri"/>
              <a:buNone/>
            </a:pPr>
            <a:endParaRPr>
              <a:latin typeface="Calibri"/>
              <a:ea typeface="Calibri"/>
              <a:cs typeface="Calibri"/>
              <a:sym typeface="Calibri"/>
            </a:endParaRPr>
          </a:p>
        </p:txBody>
      </p:sp>
      <p:sp>
        <p:nvSpPr>
          <p:cNvPr id="359" name="Google Shape;359;p14"/>
          <p:cNvSpPr txBox="1">
            <a:spLocks noGrp="1"/>
          </p:cNvSpPr>
          <p:nvPr>
            <p:ph type="body" idx="1"/>
          </p:nvPr>
        </p:nvSpPr>
        <p:spPr>
          <a:xfrm>
            <a:off x="709650" y="3724936"/>
            <a:ext cx="10753800" cy="11223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r>
              <a:rPr lang="en-GB" sz="3200">
                <a:solidFill>
                  <a:srgbClr val="FFFFFF"/>
                </a:solidFill>
                <a:latin typeface="Calibri"/>
                <a:ea typeface="Calibri"/>
                <a:cs typeface="Calibri"/>
                <a:sym typeface="Calibri"/>
              </a:rPr>
              <a:t>Risks such as online gambling, inappropriate advertising, phishing and or financial scams</a:t>
            </a:r>
            <a:r>
              <a:rPr lang="en-GB" sz="3200">
                <a:solidFill>
                  <a:schemeClr val="lt2"/>
                </a:solidFill>
                <a:latin typeface="Calibri"/>
                <a:ea typeface="Calibri"/>
                <a:cs typeface="Calibri"/>
                <a:sym typeface="Calibri"/>
              </a:rPr>
              <a:t>.</a:t>
            </a:r>
            <a:endParaRPr sz="3200">
              <a:solidFill>
                <a:schemeClr val="lt2"/>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63"/>
        <p:cNvGrpSpPr/>
        <p:nvPr/>
      </p:nvGrpSpPr>
      <p:grpSpPr>
        <a:xfrm>
          <a:off x="0" y="0"/>
          <a:ext cx="0" cy="0"/>
          <a:chOff x="0" y="0"/>
          <a:chExt cx="0" cy="0"/>
        </a:xfrm>
      </p:grpSpPr>
      <p:sp>
        <p:nvSpPr>
          <p:cNvPr id="2" name="Title 1">
            <a:extLst>
              <a:ext uri="{FF2B5EF4-FFF2-40B4-BE49-F238E27FC236}">
                <a16:creationId xmlns:a16="http://schemas.microsoft.com/office/drawing/2014/main" id="{125CB109-A516-A214-67E5-C4B2C676BBD1}"/>
              </a:ext>
            </a:extLst>
          </p:cNvPr>
          <p:cNvSpPr>
            <a:spLocks noGrp="1"/>
          </p:cNvSpPr>
          <p:nvPr>
            <p:ph type="title" idx="4294967295"/>
          </p:nvPr>
        </p:nvSpPr>
        <p:spPr>
          <a:xfrm>
            <a:off x="415600" y="-763500"/>
            <a:ext cx="11360700" cy="763500"/>
          </a:xfrm>
        </p:spPr>
        <p:txBody>
          <a:bodyPr spcFirstLastPara="1" wrap="square" lIns="121900" tIns="121900" rIns="121900" bIns="121900" anchor="b" anchorCtr="0">
            <a:normAutofit fontScale="90000"/>
          </a:bodyPr>
          <a:lstStyle/>
          <a:p>
            <a:r>
              <a:rPr lang="en-US" dirty="0"/>
              <a:t>Commerce overview</a:t>
            </a:r>
          </a:p>
        </p:txBody>
      </p:sp>
      <p:sp>
        <p:nvSpPr>
          <p:cNvPr id="364" name="Google Shape;364;p15"/>
          <p:cNvSpPr txBox="1"/>
          <p:nvPr/>
        </p:nvSpPr>
        <p:spPr>
          <a:xfrm>
            <a:off x="415600" y="445750"/>
            <a:ext cx="11360700" cy="5757600"/>
          </a:xfrm>
          <a:prstGeom prst="rect">
            <a:avLst/>
          </a:prstGeom>
          <a:noFill/>
          <a:ln>
            <a:noFill/>
          </a:ln>
        </p:spPr>
        <p:txBody>
          <a:bodyPr spcFirstLastPara="1" wrap="square" lIns="121900" tIns="121900" rIns="121900" bIns="121900" anchor="t" anchorCtr="0">
            <a:noAutofit/>
          </a:bodyPr>
          <a:lstStyle/>
          <a:p>
            <a:pPr marL="457200" marR="0" lvl="0" indent="-387350" algn="l" rtl="0">
              <a:lnSpc>
                <a:spcPct val="115000"/>
              </a:lnSpc>
              <a:spcBef>
                <a:spcPts val="0"/>
              </a:spcBef>
              <a:spcAft>
                <a:spcPts val="0"/>
              </a:spcAft>
              <a:buClr>
                <a:schemeClr val="dk1"/>
              </a:buClr>
              <a:buSzPts val="2500"/>
              <a:buFont typeface="Calibri"/>
              <a:buChar char="●"/>
            </a:pPr>
            <a:r>
              <a:rPr lang="en-GB" sz="2500" i="0" u="none" strike="noStrike" cap="none">
                <a:solidFill>
                  <a:schemeClr val="dk1"/>
                </a:solidFill>
                <a:latin typeface="Calibri"/>
                <a:ea typeface="Calibri"/>
                <a:cs typeface="Calibri"/>
                <a:sym typeface="Calibri"/>
              </a:rPr>
              <a:t>Phishing &amp; Financial Scams: Malicious links, fake giveaways (e.g., "free in-game currency"), and malware designed to harvest personal credentials or bank details.</a:t>
            </a:r>
            <a:endParaRPr sz="2500">
              <a:solidFill>
                <a:schemeClr val="dk1"/>
              </a:solidFill>
              <a:latin typeface="Calibri"/>
              <a:ea typeface="Calibri"/>
              <a:cs typeface="Calibri"/>
              <a:sym typeface="Calibri"/>
            </a:endParaRPr>
          </a:p>
          <a:p>
            <a:pPr marL="914400" marR="0" lvl="0" indent="0" algn="l" rtl="0">
              <a:lnSpc>
                <a:spcPct val="115000"/>
              </a:lnSpc>
              <a:spcBef>
                <a:spcPts val="0"/>
              </a:spcBef>
              <a:spcAft>
                <a:spcPts val="0"/>
              </a:spcAft>
              <a:buNone/>
            </a:pPr>
            <a:endParaRPr sz="2500">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GB" sz="2500" i="0" u="none" strike="noStrike" cap="none">
                <a:solidFill>
                  <a:schemeClr val="dk1"/>
                </a:solidFill>
                <a:latin typeface="Calibri"/>
                <a:ea typeface="Calibri"/>
                <a:cs typeface="Calibri"/>
                <a:sym typeface="Calibri"/>
              </a:rPr>
              <a:t>Game Monetisation &amp; Gambling Dynamics: Loot boxes, mystery rewards, and virtual currencies engineered to encourage impulsive, repeatable spending.</a:t>
            </a:r>
            <a:endParaRPr sz="2500" i="0" u="none" strike="noStrike" cap="none">
              <a:solidFill>
                <a:schemeClr val="dk1"/>
              </a:solidFill>
              <a:latin typeface="Calibri"/>
              <a:ea typeface="Calibri"/>
              <a:cs typeface="Calibri"/>
              <a:sym typeface="Calibri"/>
            </a:endParaRPr>
          </a:p>
          <a:p>
            <a:pPr marL="914400" marR="0" lvl="0" indent="0" algn="l" rtl="0">
              <a:lnSpc>
                <a:spcPct val="115000"/>
              </a:lnSpc>
              <a:spcBef>
                <a:spcPts val="0"/>
              </a:spcBef>
              <a:spcAft>
                <a:spcPts val="0"/>
              </a:spcAft>
              <a:buNone/>
            </a:pPr>
            <a:endParaRPr sz="2500" i="0" u="none" strike="noStrike" cap="none">
              <a:solidFill>
                <a:schemeClr val="dk1"/>
              </a:solidFill>
              <a:latin typeface="Calibri"/>
              <a:ea typeface="Calibri"/>
              <a:cs typeface="Calibri"/>
              <a:sym typeface="Calibri"/>
            </a:endParaRPr>
          </a:p>
          <a:p>
            <a:pPr marL="457200" marR="0" lvl="0" indent="-387350" algn="l" rtl="0">
              <a:lnSpc>
                <a:spcPct val="115000"/>
              </a:lnSpc>
              <a:spcBef>
                <a:spcPts val="0"/>
              </a:spcBef>
              <a:spcAft>
                <a:spcPts val="0"/>
              </a:spcAft>
              <a:buClr>
                <a:schemeClr val="dk1"/>
              </a:buClr>
              <a:buSzPts val="2500"/>
              <a:buFont typeface="Calibri"/>
              <a:buChar char="●"/>
            </a:pPr>
            <a:r>
              <a:rPr lang="en-GB" sz="2500" i="0" u="none" strike="noStrike" cap="none">
                <a:solidFill>
                  <a:schemeClr val="dk1"/>
                </a:solidFill>
                <a:latin typeface="Calibri"/>
                <a:ea typeface="Calibri"/>
                <a:cs typeface="Calibri"/>
                <a:sym typeface="Calibri"/>
              </a:rPr>
              <a:t>Targeted &amp; Inappropriate Ads: Algorithmic advertising populating games, pop-ups, and video streams, often exposing pupils to age-inappropriate content.</a:t>
            </a:r>
            <a:endParaRPr sz="2500" i="0" u="none" strike="noStrike" cap="none">
              <a:solidFill>
                <a:schemeClr val="dk1"/>
              </a:solidFill>
              <a:latin typeface="Calibri"/>
              <a:ea typeface="Calibri"/>
              <a:cs typeface="Calibri"/>
              <a:sym typeface="Calibri"/>
            </a:endParaRPr>
          </a:p>
          <a:p>
            <a:pPr marL="914400" marR="0" lvl="0" indent="0" algn="l" rtl="0">
              <a:lnSpc>
                <a:spcPct val="115000"/>
              </a:lnSpc>
              <a:spcBef>
                <a:spcPts val="0"/>
              </a:spcBef>
              <a:spcAft>
                <a:spcPts val="0"/>
              </a:spcAft>
              <a:buNone/>
            </a:pPr>
            <a:endParaRPr sz="2500">
              <a:solidFill>
                <a:srgbClr val="FFFFFF"/>
              </a:solidFill>
              <a:latin typeface="Calibri"/>
              <a:ea typeface="Calibri"/>
              <a:cs typeface="Calibri"/>
              <a:sym typeface="Calibri"/>
            </a:endParaRPr>
          </a:p>
          <a:p>
            <a:pPr marL="457200" lvl="0" indent="-387350" algn="l" rtl="0">
              <a:lnSpc>
                <a:spcPct val="115000"/>
              </a:lnSpc>
              <a:spcBef>
                <a:spcPts val="0"/>
              </a:spcBef>
              <a:spcAft>
                <a:spcPts val="0"/>
              </a:spcAft>
              <a:buClr>
                <a:schemeClr val="accent5"/>
              </a:buClr>
              <a:buSzPts val="2500"/>
              <a:buFont typeface="Calibri"/>
              <a:buChar char="●"/>
            </a:pPr>
            <a:r>
              <a:rPr lang="en-GB" sz="2500">
                <a:solidFill>
                  <a:schemeClr val="accent5"/>
                </a:solidFill>
                <a:latin typeface="Calibri"/>
                <a:ea typeface="Calibri"/>
                <a:cs typeface="Calibri"/>
                <a:sym typeface="Calibri"/>
              </a:rPr>
              <a:t>Covert Influencer Marketing: Paid promotions, unlabelled ads, and "finfluencers" subtly recommending products or schemes under the guise of friendly advice.</a:t>
            </a:r>
            <a:endParaRPr sz="2500">
              <a:solidFill>
                <a:schemeClr val="accent5"/>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368"/>
        <p:cNvGrpSpPr/>
        <p:nvPr/>
      </p:nvGrpSpPr>
      <p:grpSpPr>
        <a:xfrm>
          <a:off x="0" y="0"/>
          <a:ext cx="0" cy="0"/>
          <a:chOff x="0" y="0"/>
          <a:chExt cx="0" cy="0"/>
        </a:xfrm>
      </p:grpSpPr>
      <p:pic>
        <p:nvPicPr>
          <p:cNvPr id="369" name="Google Shape;369;g3f3ce170b20_0_11" title="influencersimulation">
            <a:hlinkClick r:id="rId3"/>
          </p:cNvPr>
          <p:cNvPicPr preferRelativeResize="0"/>
          <p:nvPr/>
        </p:nvPicPr>
        <p:blipFill>
          <a:blip r:embed="rId4">
            <a:alphaModFix/>
          </a:blip>
          <a:stretch>
            <a:fillRect/>
          </a:stretch>
        </p:blipFill>
        <p:spPr>
          <a:xfrm>
            <a:off x="270938" y="152400"/>
            <a:ext cx="11650133" cy="6553200"/>
          </a:xfrm>
          <a:prstGeom prst="rect">
            <a:avLst/>
          </a:prstGeom>
          <a:noFill/>
          <a:ln>
            <a:noFill/>
          </a:ln>
        </p:spPr>
      </p:pic>
      <p:sp>
        <p:nvSpPr>
          <p:cNvPr id="2" name="Title 1">
            <a:extLst>
              <a:ext uri="{FF2B5EF4-FFF2-40B4-BE49-F238E27FC236}">
                <a16:creationId xmlns:a16="http://schemas.microsoft.com/office/drawing/2014/main" id="{F2764CBC-71A0-54B3-4108-EBBD69495708}"/>
              </a:ext>
            </a:extLst>
          </p:cNvPr>
          <p:cNvSpPr>
            <a:spLocks noGrp="1"/>
          </p:cNvSpPr>
          <p:nvPr>
            <p:ph type="title" idx="4294967295"/>
          </p:nvPr>
        </p:nvSpPr>
        <p:spPr>
          <a:xfrm>
            <a:off x="415600" y="-763500"/>
            <a:ext cx="11360700" cy="763500"/>
          </a:xfrm>
        </p:spPr>
        <p:txBody>
          <a:bodyPr spcFirstLastPara="1" wrap="square" lIns="121900" tIns="121900" rIns="121900" bIns="121900" anchor="b" anchorCtr="0">
            <a:normAutofit fontScale="90000"/>
          </a:bodyPr>
          <a:lstStyle/>
          <a:p>
            <a:r>
              <a:rPr lang="en-US" dirty="0"/>
              <a:t>Simulation 3</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9"/>
                                        </p:tgtEl>
                                        <p:attrNameLst>
                                          <p:attrName>style.visibility</p:attrName>
                                        </p:attrNameLst>
                                      </p:cBhvr>
                                      <p:to>
                                        <p:strVal val="visible"/>
                                      </p:to>
                                    </p:set>
                                    <p:animEffect transition="in" filter="fade">
                                      <p:cBhvr>
                                        <p:cTn id="7" dur="1000"/>
                                        <p:tgtEl>
                                          <p:spTgt spid="3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73"/>
        <p:cNvGrpSpPr/>
        <p:nvPr/>
      </p:nvGrpSpPr>
      <p:grpSpPr>
        <a:xfrm>
          <a:off x="0" y="0"/>
          <a:ext cx="0" cy="0"/>
          <a:chOff x="0" y="0"/>
          <a:chExt cx="0" cy="0"/>
        </a:xfrm>
      </p:grpSpPr>
      <p:sp>
        <p:nvSpPr>
          <p:cNvPr id="374" name="Google Shape;374;p17"/>
          <p:cNvSpPr txBox="1">
            <a:spLocks noGrp="1"/>
          </p:cNvSpPr>
          <p:nvPr>
            <p:ph type="title"/>
          </p:nvPr>
        </p:nvSpPr>
        <p:spPr>
          <a:xfrm>
            <a:off x="415650" y="629281"/>
            <a:ext cx="11360700" cy="4931700"/>
          </a:xfrm>
          <a:prstGeom prst="rect">
            <a:avLst/>
          </a:prstGeom>
          <a:noFill/>
          <a:ln>
            <a:noFill/>
          </a:ln>
        </p:spPr>
        <p:txBody>
          <a:bodyPr spcFirstLastPara="1" wrap="square" lIns="121900" tIns="121900" rIns="121900" bIns="121900" anchor="t" anchorCtr="0">
            <a:noAutofit/>
          </a:bodyPr>
          <a:lstStyle/>
          <a:p>
            <a:pPr marL="0" lvl="0" indent="0" algn="ctr" rtl="0">
              <a:lnSpc>
                <a:spcPct val="150000"/>
              </a:lnSpc>
              <a:spcBef>
                <a:spcPts val="0"/>
              </a:spcBef>
              <a:spcAft>
                <a:spcPts val="0"/>
              </a:spcAft>
              <a:buSzPts val="4000"/>
              <a:buNone/>
            </a:pPr>
            <a:r>
              <a:rPr lang="en-GB" sz="6000" b="1">
                <a:latin typeface="Calibri"/>
                <a:ea typeface="Calibri"/>
                <a:cs typeface="Calibri"/>
                <a:sym typeface="Calibri"/>
              </a:rPr>
              <a:t>Contact</a:t>
            </a:r>
            <a:endParaRPr sz="6000" b="1">
              <a:latin typeface="Calibri"/>
              <a:ea typeface="Calibri"/>
              <a:cs typeface="Calibri"/>
              <a:sym typeface="Calibri"/>
            </a:endParaRPr>
          </a:p>
          <a:p>
            <a:pPr marL="0" lvl="0" indent="0" algn="ctr" rtl="0">
              <a:lnSpc>
                <a:spcPct val="150000"/>
              </a:lnSpc>
              <a:spcBef>
                <a:spcPts val="0"/>
              </a:spcBef>
              <a:spcAft>
                <a:spcPts val="0"/>
              </a:spcAft>
              <a:buSzPts val="4000"/>
              <a:buNone/>
            </a:pPr>
            <a:r>
              <a:rPr lang="en-GB" sz="6000" b="1">
                <a:latin typeface="Calibri"/>
                <a:ea typeface="Calibri"/>
                <a:cs typeface="Calibri"/>
                <a:sym typeface="Calibri"/>
              </a:rPr>
              <a:t>Conduct</a:t>
            </a:r>
            <a:endParaRPr sz="6000" b="1">
              <a:latin typeface="Calibri"/>
              <a:ea typeface="Calibri"/>
              <a:cs typeface="Calibri"/>
              <a:sym typeface="Calibri"/>
            </a:endParaRPr>
          </a:p>
          <a:p>
            <a:pPr marL="0" lvl="0" indent="0" algn="ctr" rtl="0">
              <a:lnSpc>
                <a:spcPct val="150000"/>
              </a:lnSpc>
              <a:spcBef>
                <a:spcPts val="0"/>
              </a:spcBef>
              <a:spcAft>
                <a:spcPts val="0"/>
              </a:spcAft>
              <a:buSzPts val="4000"/>
              <a:buNone/>
            </a:pPr>
            <a:r>
              <a:rPr lang="en-GB" sz="6000" b="1">
                <a:latin typeface="Calibri"/>
                <a:ea typeface="Calibri"/>
                <a:cs typeface="Calibri"/>
                <a:sym typeface="Calibri"/>
              </a:rPr>
              <a:t>Content</a:t>
            </a:r>
            <a:endParaRPr sz="6000" b="1">
              <a:latin typeface="Calibri"/>
              <a:ea typeface="Calibri"/>
              <a:cs typeface="Calibri"/>
              <a:sym typeface="Calibri"/>
            </a:endParaRPr>
          </a:p>
          <a:p>
            <a:pPr marL="0" lvl="0" indent="0" algn="ctr" rtl="0">
              <a:lnSpc>
                <a:spcPct val="150000"/>
              </a:lnSpc>
              <a:spcBef>
                <a:spcPts val="0"/>
              </a:spcBef>
              <a:spcAft>
                <a:spcPts val="0"/>
              </a:spcAft>
              <a:buSzPts val="4000"/>
              <a:buNone/>
            </a:pPr>
            <a:r>
              <a:rPr lang="en-GB" sz="6000" b="1">
                <a:latin typeface="Calibri"/>
                <a:ea typeface="Calibri"/>
                <a:cs typeface="Calibri"/>
                <a:sym typeface="Calibri"/>
              </a:rPr>
              <a:t>Commerce</a:t>
            </a:r>
            <a:endParaRPr sz="6000" b="1">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379"/>
        <p:cNvGrpSpPr/>
        <p:nvPr/>
      </p:nvGrpSpPr>
      <p:grpSpPr>
        <a:xfrm>
          <a:off x="0" y="0"/>
          <a:ext cx="0" cy="0"/>
          <a:chOff x="0" y="0"/>
          <a:chExt cx="0" cy="0"/>
        </a:xfrm>
      </p:grpSpPr>
      <p:sp>
        <p:nvSpPr>
          <p:cNvPr id="380" name="Google Shape;380;g3f3ce170b20_0_380">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1" name="Google Shape;381;g3f3ce170b20_0_380">
            <a:extLst>
              <a:ext uri="{C183D7F6-B498-43B3-948B-1728B52AA6E4}">
                <adec:decorative xmlns:adec="http://schemas.microsoft.com/office/drawing/2017/decorative" val="1"/>
              </a:ext>
            </a:extLst>
          </p:cNvPr>
          <p:cNvSpPr/>
          <p:nvPr/>
        </p:nvSpPr>
        <p:spPr>
          <a:xfrm flipH="1">
            <a:off x="505161" y="859948"/>
            <a:ext cx="2988000" cy="2988000"/>
          </a:xfrm>
          <a:prstGeom prst="arc">
            <a:avLst>
              <a:gd name="adj1" fmla="val 14612914"/>
              <a:gd name="adj2" fmla="val 0"/>
            </a:avLst>
          </a:prstGeom>
          <a:noFill/>
          <a:ln w="127000" cap="rnd" cmpd="sng">
            <a:solidFill>
              <a:srgbClr val="FFD9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382" name="Google Shape;382;g3f3ce170b20_0_380"/>
          <p:cNvSpPr txBox="1">
            <a:spLocks noGrp="1"/>
          </p:cNvSpPr>
          <p:nvPr>
            <p:ph type="title"/>
          </p:nvPr>
        </p:nvSpPr>
        <p:spPr>
          <a:xfrm>
            <a:off x="838200" y="643467"/>
            <a:ext cx="2951100" cy="557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GB" sz="5000" b="1">
                <a:solidFill>
                  <a:schemeClr val="lt1"/>
                </a:solidFill>
              </a:rPr>
              <a:t>Ages 5-7</a:t>
            </a:r>
            <a:endParaRPr sz="5000">
              <a:solidFill>
                <a:srgbClr val="FFFFFF"/>
              </a:solidFill>
            </a:endParaRPr>
          </a:p>
        </p:txBody>
      </p:sp>
      <p:sp>
        <p:nvSpPr>
          <p:cNvPr id="383" name="Google Shape;383;g3f3ce170b20_0_380">
            <a:extLst>
              <a:ext uri="{C183D7F6-B498-43B3-948B-1728B52AA6E4}">
                <adec:decorative xmlns:adec="http://schemas.microsoft.com/office/drawing/2017/decorative" val="1"/>
              </a:ext>
            </a:extLst>
          </p:cNvPr>
          <p:cNvSpPr/>
          <p:nvPr/>
        </p:nvSpPr>
        <p:spPr>
          <a:xfrm>
            <a:off x="4485452" y="434266"/>
            <a:ext cx="7217700" cy="5922000"/>
          </a:xfrm>
          <a:prstGeom prst="roundRect">
            <a:avLst>
              <a:gd name="adj" fmla="val 3174"/>
            </a:avLst>
          </a:prstGeom>
          <a:solidFill>
            <a:schemeClr val="lt1">
              <a:alpha val="949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384" name="Google Shape;384;g3f3ce170b20_0_380">
            <a:extLst>
              <a:ext uri="{C183D7F6-B498-43B3-948B-1728B52AA6E4}">
                <adec:decorative xmlns:adec="http://schemas.microsoft.com/office/drawing/2017/decorative" val="1"/>
              </a:ext>
            </a:extLst>
          </p:cNvPr>
          <p:cNvGrpSpPr/>
          <p:nvPr/>
        </p:nvGrpSpPr>
        <p:grpSpPr>
          <a:xfrm>
            <a:off x="5388715" y="612083"/>
            <a:ext cx="5485819" cy="5559626"/>
            <a:chOff x="624804" y="2483"/>
            <a:chExt cx="5485819" cy="5559626"/>
          </a:xfrm>
        </p:grpSpPr>
        <p:sp>
          <p:nvSpPr>
            <p:cNvPr id="385" name="Google Shape;385;g3f3ce170b20_0_380"/>
            <p:cNvSpPr/>
            <p:nvPr/>
          </p:nvSpPr>
          <p:spPr>
            <a:xfrm>
              <a:off x="3083019" y="694768"/>
              <a:ext cx="535200" cy="91500"/>
            </a:xfrm>
            <a:custGeom>
              <a:avLst/>
              <a:gdLst/>
              <a:ahLst/>
              <a:cxnLst/>
              <a:rect l="l" t="t" r="r" b="b"/>
              <a:pathLst>
                <a:path w="120000" h="120000" extrusionOk="0">
                  <a:moveTo>
                    <a:pt x="0" y="60000"/>
                  </a:moveTo>
                  <a:lnTo>
                    <a:pt x="120000" y="60000"/>
                  </a:lnTo>
                </a:path>
              </a:pathLst>
            </a:custGeom>
            <a:noFill/>
            <a:ln w="12700" cap="flat" cmpd="sng">
              <a:solidFill>
                <a:srgbClr val="A0289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6" name="Google Shape;386;g3f3ce170b20_0_380"/>
            <p:cNvSpPr txBox="1"/>
            <p:nvPr/>
          </p:nvSpPr>
          <p:spPr>
            <a:xfrm>
              <a:off x="3336476" y="737659"/>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387" name="Google Shape;387;g3f3ce170b20_0_380"/>
            <p:cNvSpPr/>
            <p:nvPr/>
          </p:nvSpPr>
          <p:spPr>
            <a:xfrm>
              <a:off x="624804" y="2483"/>
              <a:ext cx="2460000" cy="1476000"/>
            </a:xfrm>
            <a:prstGeom prst="rect">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8" name="Google Shape;388;g3f3ce170b20_0_380"/>
            <p:cNvSpPr txBox="1"/>
            <p:nvPr/>
          </p:nvSpPr>
          <p:spPr>
            <a:xfrm>
              <a:off x="624804"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1" i="0" u="none" strike="noStrike" cap="none">
                  <a:solidFill>
                    <a:schemeClr val="lt1"/>
                  </a:solidFill>
                  <a:latin typeface="Calibri"/>
                  <a:ea typeface="Calibri"/>
                  <a:cs typeface="Calibri"/>
                  <a:sym typeface="Calibri"/>
                </a:rPr>
                <a:t>Early Explorers</a:t>
              </a:r>
              <a:r>
                <a:rPr lang="en-GB" sz="2300" b="0" i="0" u="none" strike="noStrike" cap="none">
                  <a:solidFill>
                    <a:schemeClr val="lt1"/>
                  </a:solidFill>
                  <a:latin typeface="Calibri"/>
                  <a:ea typeface="Calibri"/>
                  <a:cs typeface="Calibri"/>
                  <a:sym typeface="Calibri"/>
                </a:rPr>
                <a:t> </a:t>
              </a:r>
              <a:endParaRPr sz="2300" b="0" i="0" u="none" strike="noStrike" cap="none">
                <a:solidFill>
                  <a:schemeClr val="lt1"/>
                </a:solidFill>
                <a:latin typeface="Calibri"/>
                <a:ea typeface="Calibri"/>
                <a:cs typeface="Calibri"/>
                <a:sym typeface="Calibri"/>
              </a:endParaRPr>
            </a:p>
          </p:txBody>
        </p:sp>
        <p:sp>
          <p:nvSpPr>
            <p:cNvPr id="389" name="Google Shape;389;g3f3ce170b20_0_380"/>
            <p:cNvSpPr/>
            <p:nvPr/>
          </p:nvSpPr>
          <p:spPr>
            <a:xfrm>
              <a:off x="1854812" y="1476692"/>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2A2CA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0" name="Google Shape;390;g3f3ce170b20_0_380"/>
            <p:cNvSpPr txBox="1"/>
            <p:nvPr/>
          </p:nvSpPr>
          <p:spPr>
            <a:xfrm>
              <a:off x="3290764" y="1741465"/>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391" name="Google Shape;391;g3f3ce170b20_0_380"/>
            <p:cNvSpPr/>
            <p:nvPr/>
          </p:nvSpPr>
          <p:spPr>
            <a:xfrm>
              <a:off x="3650623" y="2483"/>
              <a:ext cx="2460000" cy="1476000"/>
            </a:xfrm>
            <a:prstGeom prst="rect">
              <a:avLst/>
            </a:prstGeom>
            <a:solidFill>
              <a:srgbClr val="4A2AA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g3f3ce170b20_0_380"/>
            <p:cNvSpPr txBox="1"/>
            <p:nvPr/>
          </p:nvSpPr>
          <p:spPr>
            <a:xfrm>
              <a:off x="3650623"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0" i="0" u="none" strike="noStrike" cap="none">
                  <a:solidFill>
                    <a:schemeClr val="lt1"/>
                  </a:solidFill>
                  <a:latin typeface="Calibri"/>
                  <a:ea typeface="Calibri"/>
                  <a:cs typeface="Calibri"/>
                  <a:sym typeface="Calibri"/>
                </a:rPr>
                <a:t>Educational apps/games</a:t>
              </a:r>
              <a:endParaRPr sz="2300" b="0" i="0" u="none" strike="noStrike" cap="none">
                <a:solidFill>
                  <a:schemeClr val="lt1"/>
                </a:solidFill>
                <a:latin typeface="Calibri"/>
                <a:ea typeface="Calibri"/>
                <a:cs typeface="Calibri"/>
                <a:sym typeface="Calibri"/>
              </a:endParaRPr>
            </a:p>
          </p:txBody>
        </p:sp>
        <p:sp>
          <p:nvSpPr>
            <p:cNvPr id="393" name="Google Shape;393;g3f3ce170b20_0_380"/>
            <p:cNvSpPr/>
            <p:nvPr/>
          </p:nvSpPr>
          <p:spPr>
            <a:xfrm>
              <a:off x="3083019" y="2736581"/>
              <a:ext cx="535200" cy="91500"/>
            </a:xfrm>
            <a:custGeom>
              <a:avLst/>
              <a:gdLst/>
              <a:ahLst/>
              <a:cxnLst/>
              <a:rect l="l" t="t" r="r" b="b"/>
              <a:pathLst>
                <a:path w="120000" h="120000" extrusionOk="0">
                  <a:moveTo>
                    <a:pt x="0" y="60000"/>
                  </a:moveTo>
                  <a:lnTo>
                    <a:pt x="120000" y="60000"/>
                  </a:lnTo>
                </a:path>
              </a:pathLst>
            </a:custGeom>
            <a:noFill/>
            <a:ln w="12700" cap="flat" cmpd="sng">
              <a:solidFill>
                <a:srgbClr val="2BA492"/>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4" name="Google Shape;394;g3f3ce170b20_0_380"/>
            <p:cNvSpPr txBox="1"/>
            <p:nvPr/>
          </p:nvSpPr>
          <p:spPr>
            <a:xfrm>
              <a:off x="3336476" y="2779471"/>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395" name="Google Shape;395;g3f3ce170b20_0_380"/>
            <p:cNvSpPr/>
            <p:nvPr/>
          </p:nvSpPr>
          <p:spPr>
            <a:xfrm>
              <a:off x="624804" y="2044296"/>
              <a:ext cx="2460000" cy="1476000"/>
            </a:xfrm>
            <a:prstGeom prst="rect">
              <a:avLst/>
            </a:prstGeom>
            <a:solidFill>
              <a:srgbClr val="2B6FA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6" name="Google Shape;396;g3f3ce170b20_0_380"/>
            <p:cNvSpPr txBox="1"/>
            <p:nvPr/>
          </p:nvSpPr>
          <p:spPr>
            <a:xfrm>
              <a:off x="624804"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0" i="0" u="none" strike="noStrike" cap="none">
                  <a:solidFill>
                    <a:schemeClr val="lt1"/>
                  </a:solidFill>
                  <a:latin typeface="Calibri"/>
                  <a:ea typeface="Calibri"/>
                  <a:cs typeface="Calibri"/>
                  <a:sym typeface="Calibri"/>
                </a:rPr>
                <a:t>Streaming videos (e.g., YouTube Kids)</a:t>
              </a:r>
              <a:endParaRPr sz="2300" b="0" i="0" u="none" strike="noStrike" cap="none">
                <a:solidFill>
                  <a:schemeClr val="lt1"/>
                </a:solidFill>
                <a:latin typeface="Calibri"/>
                <a:ea typeface="Calibri"/>
                <a:cs typeface="Calibri"/>
                <a:sym typeface="Calibri"/>
              </a:endParaRPr>
            </a:p>
          </p:txBody>
        </p:sp>
        <p:sp>
          <p:nvSpPr>
            <p:cNvPr id="397" name="Google Shape;397;g3f3ce170b20_0_380"/>
            <p:cNvSpPr/>
            <p:nvPr/>
          </p:nvSpPr>
          <p:spPr>
            <a:xfrm>
              <a:off x="1854812" y="3518505"/>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4CA62C"/>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8" name="Google Shape;398;g3f3ce170b20_0_380"/>
            <p:cNvSpPr txBox="1"/>
            <p:nvPr/>
          </p:nvSpPr>
          <p:spPr>
            <a:xfrm>
              <a:off x="3290764" y="3783278"/>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399" name="Google Shape;399;g3f3ce170b20_0_380"/>
            <p:cNvSpPr/>
            <p:nvPr/>
          </p:nvSpPr>
          <p:spPr>
            <a:xfrm>
              <a:off x="3650623" y="2044296"/>
              <a:ext cx="2460000" cy="1476000"/>
            </a:xfrm>
            <a:prstGeom prst="rect">
              <a:avLst/>
            </a:prstGeom>
            <a:solidFill>
              <a:srgbClr val="2BA47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0" name="Google Shape;400;g3f3ce170b20_0_380"/>
            <p:cNvSpPr txBox="1"/>
            <p:nvPr/>
          </p:nvSpPr>
          <p:spPr>
            <a:xfrm>
              <a:off x="3650623"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0" i="0" u="none" strike="noStrike" cap="none">
                  <a:solidFill>
                    <a:schemeClr val="lt1"/>
                  </a:solidFill>
                  <a:latin typeface="Calibri"/>
                  <a:ea typeface="Calibri"/>
                  <a:cs typeface="Calibri"/>
                  <a:sym typeface="Calibri"/>
                </a:rPr>
                <a:t>Simple creative apps</a:t>
              </a:r>
              <a:endParaRPr sz="2300" b="0" i="0" u="none" strike="noStrike" cap="none">
                <a:solidFill>
                  <a:schemeClr val="lt1"/>
                </a:solidFill>
                <a:latin typeface="Calibri"/>
                <a:ea typeface="Calibri"/>
                <a:cs typeface="Calibri"/>
                <a:sym typeface="Calibri"/>
              </a:endParaRPr>
            </a:p>
          </p:txBody>
        </p:sp>
        <p:sp>
          <p:nvSpPr>
            <p:cNvPr id="401" name="Google Shape;401;g3f3ce170b20_0_380"/>
            <p:cNvSpPr/>
            <p:nvPr/>
          </p:nvSpPr>
          <p:spPr>
            <a:xfrm>
              <a:off x="624804" y="4086109"/>
              <a:ext cx="2460000" cy="1476000"/>
            </a:xfrm>
            <a:prstGeom prst="rect">
              <a:avLst/>
            </a:pr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2" name="Google Shape;402;g3f3ce170b20_0_380"/>
            <p:cNvSpPr txBox="1"/>
            <p:nvPr/>
          </p:nvSpPr>
          <p:spPr>
            <a:xfrm>
              <a:off x="624804" y="4086109"/>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300"/>
                <a:buFont typeface="Calibri"/>
                <a:buNone/>
              </a:pPr>
              <a:r>
                <a:rPr lang="en-GB" sz="2300" b="0" i="1" u="none" strike="noStrike" cap="none">
                  <a:solidFill>
                    <a:schemeClr val="lt1"/>
                  </a:solidFill>
                  <a:latin typeface="Calibri"/>
                  <a:ea typeface="Calibri"/>
                  <a:cs typeface="Calibri"/>
                  <a:sym typeface="Calibri"/>
                </a:rPr>
                <a:t>Emerging: Messaging, video platforms, gaming</a:t>
              </a:r>
              <a:endParaRPr sz="23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07"/>
        <p:cNvGrpSpPr/>
        <p:nvPr/>
      </p:nvGrpSpPr>
      <p:grpSpPr>
        <a:xfrm>
          <a:off x="0" y="0"/>
          <a:ext cx="0" cy="0"/>
          <a:chOff x="0" y="0"/>
          <a:chExt cx="0" cy="0"/>
        </a:xfrm>
      </p:grpSpPr>
      <p:sp>
        <p:nvSpPr>
          <p:cNvPr id="408" name="Google Shape;408;g3f3ce170b20_0_407">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09" name="Google Shape;409;g3f3ce170b20_0_407">
            <a:extLst>
              <a:ext uri="{C183D7F6-B498-43B3-948B-1728B52AA6E4}">
                <adec:decorative xmlns:adec="http://schemas.microsoft.com/office/drawing/2017/decorative" val="1"/>
              </a:ext>
            </a:extLst>
          </p:cNvPr>
          <p:cNvSpPr/>
          <p:nvPr/>
        </p:nvSpPr>
        <p:spPr>
          <a:xfrm flipH="1">
            <a:off x="505161" y="859948"/>
            <a:ext cx="2988000" cy="2988000"/>
          </a:xfrm>
          <a:prstGeom prst="arc">
            <a:avLst>
              <a:gd name="adj1" fmla="val 14612914"/>
              <a:gd name="adj2" fmla="val 0"/>
            </a:avLst>
          </a:prstGeom>
          <a:noFill/>
          <a:ln w="127000" cap="rnd" cmpd="sng">
            <a:solidFill>
              <a:srgbClr val="FFD9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10" name="Google Shape;410;g3f3ce170b20_0_407"/>
          <p:cNvSpPr txBox="1">
            <a:spLocks noGrp="1"/>
          </p:cNvSpPr>
          <p:nvPr>
            <p:ph type="title"/>
          </p:nvPr>
        </p:nvSpPr>
        <p:spPr>
          <a:xfrm>
            <a:off x="838200" y="643467"/>
            <a:ext cx="2951100" cy="5571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2600"/>
              <a:buFont typeface="Calibri"/>
              <a:buNone/>
            </a:pPr>
            <a:r>
              <a:rPr lang="en-GB" sz="5000" b="1">
                <a:solidFill>
                  <a:schemeClr val="lt1"/>
                </a:solidFill>
              </a:rPr>
              <a:t>Ages 8-11</a:t>
            </a:r>
            <a:endParaRPr sz="5000">
              <a:solidFill>
                <a:srgbClr val="FFFFFF"/>
              </a:solidFill>
            </a:endParaRPr>
          </a:p>
        </p:txBody>
      </p:sp>
      <p:sp>
        <p:nvSpPr>
          <p:cNvPr id="411" name="Google Shape;411;g3f3ce170b20_0_407">
            <a:extLst>
              <a:ext uri="{C183D7F6-B498-43B3-948B-1728B52AA6E4}">
                <adec:decorative xmlns:adec="http://schemas.microsoft.com/office/drawing/2017/decorative" val="1"/>
              </a:ext>
            </a:extLst>
          </p:cNvPr>
          <p:cNvSpPr/>
          <p:nvPr/>
        </p:nvSpPr>
        <p:spPr>
          <a:xfrm>
            <a:off x="4485452" y="434266"/>
            <a:ext cx="7217700" cy="5922000"/>
          </a:xfrm>
          <a:prstGeom prst="roundRect">
            <a:avLst>
              <a:gd name="adj" fmla="val 3174"/>
            </a:avLst>
          </a:prstGeom>
          <a:solidFill>
            <a:schemeClr val="lt1">
              <a:alpha val="949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12" name="Google Shape;412;g3f3ce170b20_0_407">
            <a:extLst>
              <a:ext uri="{C183D7F6-B498-43B3-948B-1728B52AA6E4}">
                <adec:decorative xmlns:adec="http://schemas.microsoft.com/office/drawing/2017/decorative" val="1"/>
              </a:ext>
            </a:extLst>
          </p:cNvPr>
          <p:cNvGrpSpPr/>
          <p:nvPr/>
        </p:nvGrpSpPr>
        <p:grpSpPr>
          <a:xfrm>
            <a:off x="5388715" y="612083"/>
            <a:ext cx="5485819" cy="5559626"/>
            <a:chOff x="624804" y="2483"/>
            <a:chExt cx="5485819" cy="5559626"/>
          </a:xfrm>
        </p:grpSpPr>
        <p:sp>
          <p:nvSpPr>
            <p:cNvPr id="413" name="Google Shape;413;g3f3ce170b20_0_407"/>
            <p:cNvSpPr/>
            <p:nvPr/>
          </p:nvSpPr>
          <p:spPr>
            <a:xfrm>
              <a:off x="3083019" y="694768"/>
              <a:ext cx="535200" cy="91500"/>
            </a:xfrm>
            <a:custGeom>
              <a:avLst/>
              <a:gdLst/>
              <a:ahLst/>
              <a:cxnLst/>
              <a:rect l="l" t="t" r="r" b="b"/>
              <a:pathLst>
                <a:path w="120000" h="120000" extrusionOk="0">
                  <a:moveTo>
                    <a:pt x="0" y="60000"/>
                  </a:moveTo>
                  <a:lnTo>
                    <a:pt x="120000" y="60000"/>
                  </a:lnTo>
                </a:path>
              </a:pathLst>
            </a:custGeom>
            <a:noFill/>
            <a:ln w="12700" cap="flat" cmpd="sng">
              <a:solidFill>
                <a:srgbClr val="A0289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g3f3ce170b20_0_407"/>
            <p:cNvSpPr txBox="1"/>
            <p:nvPr/>
          </p:nvSpPr>
          <p:spPr>
            <a:xfrm>
              <a:off x="3336476" y="737659"/>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15" name="Google Shape;415;g3f3ce170b20_0_407"/>
            <p:cNvSpPr/>
            <p:nvPr/>
          </p:nvSpPr>
          <p:spPr>
            <a:xfrm>
              <a:off x="624804" y="2483"/>
              <a:ext cx="2460000" cy="1476000"/>
            </a:xfrm>
            <a:prstGeom prst="rect">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g3f3ce170b20_0_407"/>
            <p:cNvSpPr txBox="1"/>
            <p:nvPr/>
          </p:nvSpPr>
          <p:spPr>
            <a:xfrm>
              <a:off x="624804"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1" i="0" u="none" strike="noStrike" cap="none">
                  <a:solidFill>
                    <a:schemeClr val="lt1"/>
                  </a:solidFill>
                  <a:latin typeface="Calibri"/>
                  <a:ea typeface="Calibri"/>
                  <a:cs typeface="Calibri"/>
                  <a:sym typeface="Calibri"/>
                </a:rPr>
                <a:t>Growing Independently</a:t>
              </a:r>
              <a:endParaRPr/>
            </a:p>
          </p:txBody>
        </p:sp>
        <p:sp>
          <p:nvSpPr>
            <p:cNvPr id="417" name="Google Shape;417;g3f3ce170b20_0_407"/>
            <p:cNvSpPr/>
            <p:nvPr/>
          </p:nvSpPr>
          <p:spPr>
            <a:xfrm>
              <a:off x="1854812" y="1476692"/>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2A2CA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8" name="Google Shape;418;g3f3ce170b20_0_407"/>
            <p:cNvSpPr txBox="1"/>
            <p:nvPr/>
          </p:nvSpPr>
          <p:spPr>
            <a:xfrm>
              <a:off x="3290764" y="1741465"/>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19" name="Google Shape;419;g3f3ce170b20_0_407"/>
            <p:cNvSpPr/>
            <p:nvPr/>
          </p:nvSpPr>
          <p:spPr>
            <a:xfrm>
              <a:off x="3650623" y="2483"/>
              <a:ext cx="2460000" cy="1476000"/>
            </a:xfrm>
            <a:prstGeom prst="rect">
              <a:avLst/>
            </a:prstGeom>
            <a:solidFill>
              <a:srgbClr val="4A2AA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0" name="Google Shape;420;g3f3ce170b20_0_407"/>
            <p:cNvSpPr txBox="1"/>
            <p:nvPr/>
          </p:nvSpPr>
          <p:spPr>
            <a:xfrm>
              <a:off x="3650623"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Sophisticated Online Gaming (chat features)</a:t>
              </a:r>
              <a:endParaRPr sz="2600" b="0" i="0" u="none" strike="noStrike" cap="none">
                <a:solidFill>
                  <a:schemeClr val="lt1"/>
                </a:solidFill>
                <a:latin typeface="Calibri"/>
                <a:ea typeface="Calibri"/>
                <a:cs typeface="Calibri"/>
                <a:sym typeface="Calibri"/>
              </a:endParaRPr>
            </a:p>
          </p:txBody>
        </p:sp>
        <p:sp>
          <p:nvSpPr>
            <p:cNvPr id="421" name="Google Shape;421;g3f3ce170b20_0_407"/>
            <p:cNvSpPr/>
            <p:nvPr/>
          </p:nvSpPr>
          <p:spPr>
            <a:xfrm>
              <a:off x="3083019" y="2736581"/>
              <a:ext cx="535200" cy="91500"/>
            </a:xfrm>
            <a:custGeom>
              <a:avLst/>
              <a:gdLst/>
              <a:ahLst/>
              <a:cxnLst/>
              <a:rect l="l" t="t" r="r" b="b"/>
              <a:pathLst>
                <a:path w="120000" h="120000" extrusionOk="0">
                  <a:moveTo>
                    <a:pt x="0" y="60000"/>
                  </a:moveTo>
                  <a:lnTo>
                    <a:pt x="120000" y="60000"/>
                  </a:lnTo>
                </a:path>
              </a:pathLst>
            </a:custGeom>
            <a:noFill/>
            <a:ln w="12700" cap="flat" cmpd="sng">
              <a:solidFill>
                <a:srgbClr val="2BA492"/>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2" name="Google Shape;422;g3f3ce170b20_0_407"/>
            <p:cNvSpPr txBox="1"/>
            <p:nvPr/>
          </p:nvSpPr>
          <p:spPr>
            <a:xfrm>
              <a:off x="3336476" y="2779471"/>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23" name="Google Shape;423;g3f3ce170b20_0_407"/>
            <p:cNvSpPr/>
            <p:nvPr/>
          </p:nvSpPr>
          <p:spPr>
            <a:xfrm>
              <a:off x="624804" y="2044296"/>
              <a:ext cx="2460000" cy="1476000"/>
            </a:xfrm>
            <a:prstGeom prst="rect">
              <a:avLst/>
            </a:prstGeom>
            <a:solidFill>
              <a:srgbClr val="2B6FA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4" name="Google Shape;424;g3f3ce170b20_0_407"/>
            <p:cNvSpPr txBox="1"/>
            <p:nvPr/>
          </p:nvSpPr>
          <p:spPr>
            <a:xfrm>
              <a:off x="624804"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Increased YouTube use</a:t>
              </a:r>
              <a:endParaRPr sz="2600" b="0" i="0" u="none" strike="noStrike" cap="none">
                <a:solidFill>
                  <a:schemeClr val="lt1"/>
                </a:solidFill>
                <a:latin typeface="Calibri"/>
                <a:ea typeface="Calibri"/>
                <a:cs typeface="Calibri"/>
                <a:sym typeface="Calibri"/>
              </a:endParaRPr>
            </a:p>
          </p:txBody>
        </p:sp>
        <p:sp>
          <p:nvSpPr>
            <p:cNvPr id="425" name="Google Shape;425;g3f3ce170b20_0_407"/>
            <p:cNvSpPr/>
            <p:nvPr/>
          </p:nvSpPr>
          <p:spPr>
            <a:xfrm>
              <a:off x="1854812" y="3518505"/>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4CA62C"/>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6" name="Google Shape;426;g3f3ce170b20_0_407"/>
            <p:cNvSpPr txBox="1"/>
            <p:nvPr/>
          </p:nvSpPr>
          <p:spPr>
            <a:xfrm>
              <a:off x="3290764" y="3783278"/>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27" name="Google Shape;427;g3f3ce170b20_0_407"/>
            <p:cNvSpPr/>
            <p:nvPr/>
          </p:nvSpPr>
          <p:spPr>
            <a:xfrm>
              <a:off x="3650623" y="2044296"/>
              <a:ext cx="2460000" cy="1476000"/>
            </a:xfrm>
            <a:prstGeom prst="rect">
              <a:avLst/>
            </a:prstGeom>
            <a:solidFill>
              <a:srgbClr val="2BA47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g3f3ce170b20_0_407"/>
            <p:cNvSpPr txBox="1"/>
            <p:nvPr/>
          </p:nvSpPr>
          <p:spPr>
            <a:xfrm>
              <a:off x="3650623"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Early Social Media</a:t>
              </a:r>
              <a:endParaRPr sz="2600" b="0" i="0" u="none" strike="noStrike" cap="none">
                <a:solidFill>
                  <a:schemeClr val="lt1"/>
                </a:solidFill>
                <a:latin typeface="Calibri"/>
                <a:ea typeface="Calibri"/>
                <a:cs typeface="Calibri"/>
                <a:sym typeface="Calibri"/>
              </a:endParaRPr>
            </a:p>
          </p:txBody>
        </p:sp>
        <p:sp>
          <p:nvSpPr>
            <p:cNvPr id="429" name="Google Shape;429;g3f3ce170b20_0_407"/>
            <p:cNvSpPr/>
            <p:nvPr/>
          </p:nvSpPr>
          <p:spPr>
            <a:xfrm>
              <a:off x="624804" y="4086109"/>
              <a:ext cx="2460000" cy="1476000"/>
            </a:xfrm>
            <a:prstGeom prst="rect">
              <a:avLst/>
            </a:pr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g3f3ce170b20_0_407"/>
            <p:cNvSpPr txBox="1"/>
            <p:nvPr/>
          </p:nvSpPr>
          <p:spPr>
            <a:xfrm>
              <a:off x="624804" y="4086109"/>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600"/>
                <a:buFont typeface="Calibri"/>
                <a:buNone/>
              </a:pPr>
              <a:r>
                <a:rPr lang="en-GB" sz="2600" b="0" i="0" u="none" strike="noStrike" cap="none">
                  <a:solidFill>
                    <a:schemeClr val="lt1"/>
                  </a:solidFill>
                  <a:latin typeface="Calibri"/>
                  <a:ea typeface="Calibri"/>
                  <a:cs typeface="Calibri"/>
                  <a:sym typeface="Calibri"/>
                </a:rPr>
                <a:t>Smart Speakers, online schoolwork</a:t>
              </a:r>
              <a:endParaRPr sz="2600" b="0" i="0" u="none" strike="noStrike" cap="none">
                <a:solidFill>
                  <a:schemeClr val="lt1"/>
                </a:solidFill>
                <a:latin typeface="Calibri"/>
                <a:ea typeface="Calibri"/>
                <a:cs typeface="Calibri"/>
                <a:sym typeface="Calibri"/>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5"/>
        <p:cNvGrpSpPr/>
        <p:nvPr/>
      </p:nvGrpSpPr>
      <p:grpSpPr>
        <a:xfrm>
          <a:off x="0" y="0"/>
          <a:ext cx="0" cy="0"/>
          <a:chOff x="0" y="0"/>
          <a:chExt cx="0" cy="0"/>
        </a:xfrm>
      </p:grpSpPr>
      <p:sp>
        <p:nvSpPr>
          <p:cNvPr id="436" name="Google Shape;436;g3f3ce170b20_0_434">
            <a:extLs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609F6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37" name="Google Shape;437;g3f3ce170b20_0_434">
            <a:extLst>
              <a:ext uri="{C183D7F6-B498-43B3-948B-1728B52AA6E4}">
                <adec:decorative xmlns:adec="http://schemas.microsoft.com/office/drawing/2017/decorative" val="1"/>
              </a:ext>
            </a:extLst>
          </p:cNvPr>
          <p:cNvSpPr/>
          <p:nvPr/>
        </p:nvSpPr>
        <p:spPr>
          <a:xfrm flipH="1">
            <a:off x="505161" y="859948"/>
            <a:ext cx="2988000" cy="2988000"/>
          </a:xfrm>
          <a:prstGeom prst="arc">
            <a:avLst>
              <a:gd name="adj1" fmla="val 14612914"/>
              <a:gd name="adj2" fmla="val 0"/>
            </a:avLst>
          </a:prstGeom>
          <a:noFill/>
          <a:ln w="127000" cap="rnd" cmpd="sng">
            <a:solidFill>
              <a:srgbClr val="FFD966"/>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438" name="Google Shape;438;g3f3ce170b20_0_434"/>
          <p:cNvSpPr txBox="1">
            <a:spLocks noGrp="1"/>
          </p:cNvSpPr>
          <p:nvPr>
            <p:ph type="title"/>
          </p:nvPr>
        </p:nvSpPr>
        <p:spPr>
          <a:xfrm>
            <a:off x="691375" y="643475"/>
            <a:ext cx="3097800" cy="5571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4400"/>
              <a:buFont typeface="Calibri"/>
              <a:buNone/>
            </a:pPr>
            <a:r>
              <a:rPr lang="en-GB" sz="5000" b="1">
                <a:solidFill>
                  <a:srgbClr val="FFFFFF"/>
                </a:solidFill>
              </a:rPr>
              <a:t>Ages 12-14</a:t>
            </a:r>
            <a:endParaRPr sz="5000" b="1">
              <a:solidFill>
                <a:srgbClr val="FFFFFF"/>
              </a:solidFill>
            </a:endParaRPr>
          </a:p>
        </p:txBody>
      </p:sp>
      <p:sp>
        <p:nvSpPr>
          <p:cNvPr id="439" name="Google Shape;439;g3f3ce170b20_0_434">
            <a:extLst>
              <a:ext uri="{C183D7F6-B498-43B3-948B-1728B52AA6E4}">
                <adec:decorative xmlns:adec="http://schemas.microsoft.com/office/drawing/2017/decorative" val="1"/>
              </a:ext>
            </a:extLst>
          </p:cNvPr>
          <p:cNvSpPr/>
          <p:nvPr/>
        </p:nvSpPr>
        <p:spPr>
          <a:xfrm>
            <a:off x="4485452" y="434266"/>
            <a:ext cx="7217700" cy="5922000"/>
          </a:xfrm>
          <a:prstGeom prst="roundRect">
            <a:avLst>
              <a:gd name="adj" fmla="val 3174"/>
            </a:avLst>
          </a:prstGeom>
          <a:solidFill>
            <a:schemeClr val="lt1">
              <a:alpha val="949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grpSp>
        <p:nvGrpSpPr>
          <p:cNvPr id="440" name="Google Shape;440;g3f3ce170b20_0_434">
            <a:extLst>
              <a:ext uri="{C183D7F6-B498-43B3-948B-1728B52AA6E4}">
                <adec:decorative xmlns:adec="http://schemas.microsoft.com/office/drawing/2017/decorative" val="1"/>
              </a:ext>
            </a:extLst>
          </p:cNvPr>
          <p:cNvGrpSpPr/>
          <p:nvPr/>
        </p:nvGrpSpPr>
        <p:grpSpPr>
          <a:xfrm>
            <a:off x="5388715" y="612083"/>
            <a:ext cx="5485819" cy="5559626"/>
            <a:chOff x="624804" y="2483"/>
            <a:chExt cx="5485819" cy="5559626"/>
          </a:xfrm>
        </p:grpSpPr>
        <p:sp>
          <p:nvSpPr>
            <p:cNvPr id="441" name="Google Shape;441;g3f3ce170b20_0_434"/>
            <p:cNvSpPr/>
            <p:nvPr/>
          </p:nvSpPr>
          <p:spPr>
            <a:xfrm>
              <a:off x="3083019" y="694768"/>
              <a:ext cx="535200" cy="91500"/>
            </a:xfrm>
            <a:custGeom>
              <a:avLst/>
              <a:gdLst/>
              <a:ahLst/>
              <a:cxnLst/>
              <a:rect l="l" t="t" r="r" b="b"/>
              <a:pathLst>
                <a:path w="120000" h="120000" extrusionOk="0">
                  <a:moveTo>
                    <a:pt x="0" y="60000"/>
                  </a:moveTo>
                  <a:lnTo>
                    <a:pt x="120000" y="60000"/>
                  </a:lnTo>
                </a:path>
              </a:pathLst>
            </a:custGeom>
            <a:noFill/>
            <a:ln w="12700" cap="flat" cmpd="sng">
              <a:solidFill>
                <a:srgbClr val="A0289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2" name="Google Shape;442;g3f3ce170b20_0_434"/>
            <p:cNvSpPr txBox="1"/>
            <p:nvPr/>
          </p:nvSpPr>
          <p:spPr>
            <a:xfrm>
              <a:off x="3336476" y="737659"/>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43" name="Google Shape;443;g3f3ce170b20_0_434"/>
            <p:cNvSpPr/>
            <p:nvPr/>
          </p:nvSpPr>
          <p:spPr>
            <a:xfrm>
              <a:off x="624804" y="2483"/>
              <a:ext cx="2460000" cy="1476000"/>
            </a:xfrm>
            <a:prstGeom prst="rect">
              <a:avLst/>
            </a:prstGeom>
            <a:solidFill>
              <a:srgbClr val="A02891"/>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4" name="Google Shape;444;g3f3ce170b20_0_434"/>
            <p:cNvSpPr txBox="1"/>
            <p:nvPr/>
          </p:nvSpPr>
          <p:spPr>
            <a:xfrm>
              <a:off x="624804"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1" i="0" u="none" strike="noStrike" cap="none">
                  <a:solidFill>
                    <a:schemeClr val="lt1"/>
                  </a:solidFill>
                  <a:latin typeface="Calibri"/>
                  <a:ea typeface="Calibri"/>
                  <a:cs typeface="Calibri"/>
                  <a:sym typeface="Calibri"/>
                </a:rPr>
                <a:t>Ages 12- Teen digital Lives</a:t>
              </a:r>
              <a:endParaRPr/>
            </a:p>
          </p:txBody>
        </p:sp>
        <p:sp>
          <p:nvSpPr>
            <p:cNvPr id="445" name="Google Shape;445;g3f3ce170b20_0_434"/>
            <p:cNvSpPr/>
            <p:nvPr/>
          </p:nvSpPr>
          <p:spPr>
            <a:xfrm>
              <a:off x="1854812" y="1476692"/>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4A2AA0"/>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6" name="Google Shape;446;g3f3ce170b20_0_434"/>
            <p:cNvSpPr txBox="1"/>
            <p:nvPr/>
          </p:nvSpPr>
          <p:spPr>
            <a:xfrm>
              <a:off x="3290764" y="1741465"/>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47" name="Google Shape;447;g3f3ce170b20_0_434"/>
            <p:cNvSpPr/>
            <p:nvPr/>
          </p:nvSpPr>
          <p:spPr>
            <a:xfrm>
              <a:off x="3650623" y="2483"/>
              <a:ext cx="2460000" cy="1476000"/>
            </a:xfrm>
            <a:prstGeom prst="rect">
              <a:avLst/>
            </a:prstGeom>
            <a:solidFill>
              <a:srgbClr val="5E2AA0"/>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g3f3ce170b20_0_434"/>
            <p:cNvSpPr txBox="1"/>
            <p:nvPr/>
          </p:nvSpPr>
          <p:spPr>
            <a:xfrm>
              <a:off x="3650623" y="2483"/>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Intensive Social Media</a:t>
              </a:r>
              <a:endParaRPr sz="2700" b="0" i="0" u="none" strike="noStrike" cap="none">
                <a:solidFill>
                  <a:schemeClr val="lt1"/>
                </a:solidFill>
                <a:latin typeface="Calibri"/>
                <a:ea typeface="Calibri"/>
                <a:cs typeface="Calibri"/>
                <a:sym typeface="Calibri"/>
              </a:endParaRPr>
            </a:p>
          </p:txBody>
        </p:sp>
        <p:sp>
          <p:nvSpPr>
            <p:cNvPr id="449" name="Google Shape;449;g3f3ce170b20_0_434"/>
            <p:cNvSpPr/>
            <p:nvPr/>
          </p:nvSpPr>
          <p:spPr>
            <a:xfrm>
              <a:off x="3083019" y="2736581"/>
              <a:ext cx="535200" cy="91500"/>
            </a:xfrm>
            <a:custGeom>
              <a:avLst/>
              <a:gdLst/>
              <a:ahLst/>
              <a:cxnLst/>
              <a:rect l="l" t="t" r="r" b="b"/>
              <a:pathLst>
                <a:path w="120000" h="120000" extrusionOk="0">
                  <a:moveTo>
                    <a:pt x="0" y="60000"/>
                  </a:moveTo>
                  <a:lnTo>
                    <a:pt x="120000" y="60000"/>
                  </a:lnTo>
                </a:path>
              </a:pathLst>
            </a:custGeom>
            <a:noFill/>
            <a:ln w="12700" cap="flat" cmpd="sng">
              <a:solidFill>
                <a:srgbClr val="2B6FA2"/>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g3f3ce170b20_0_434"/>
            <p:cNvSpPr txBox="1"/>
            <p:nvPr/>
          </p:nvSpPr>
          <p:spPr>
            <a:xfrm>
              <a:off x="3336476" y="2779471"/>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51" name="Google Shape;451;g3f3ce170b20_0_434"/>
            <p:cNvSpPr/>
            <p:nvPr/>
          </p:nvSpPr>
          <p:spPr>
            <a:xfrm>
              <a:off x="624804" y="2044296"/>
              <a:ext cx="2460000" cy="1476000"/>
            </a:xfrm>
            <a:prstGeom prst="rect">
              <a:avLst/>
            </a:prstGeom>
            <a:solidFill>
              <a:srgbClr val="2A47A2"/>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2" name="Google Shape;452;g3f3ce170b20_0_434"/>
            <p:cNvSpPr txBox="1"/>
            <p:nvPr/>
          </p:nvSpPr>
          <p:spPr>
            <a:xfrm>
              <a:off x="624804"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Complex online gaming </a:t>
              </a:r>
              <a:endParaRPr sz="2700" b="0" i="0" u="none" strike="noStrike" cap="none">
                <a:solidFill>
                  <a:schemeClr val="lt1"/>
                </a:solidFill>
                <a:latin typeface="Calibri"/>
                <a:ea typeface="Calibri"/>
                <a:cs typeface="Calibri"/>
                <a:sym typeface="Calibri"/>
              </a:endParaRPr>
            </a:p>
          </p:txBody>
        </p:sp>
        <p:sp>
          <p:nvSpPr>
            <p:cNvPr id="453" name="Google Shape;453;g3f3ce170b20_0_434"/>
            <p:cNvSpPr/>
            <p:nvPr/>
          </p:nvSpPr>
          <p:spPr>
            <a:xfrm>
              <a:off x="1854812" y="3518505"/>
              <a:ext cx="3025800" cy="535200"/>
            </a:xfrm>
            <a:custGeom>
              <a:avLst/>
              <a:gdLst/>
              <a:ahLst/>
              <a:cxnLst/>
              <a:rect l="l" t="t" r="r" b="b"/>
              <a:pathLst>
                <a:path w="120000" h="120000" extrusionOk="0">
                  <a:moveTo>
                    <a:pt x="120000" y="0"/>
                  </a:moveTo>
                  <a:lnTo>
                    <a:pt x="120000" y="63834"/>
                  </a:lnTo>
                  <a:lnTo>
                    <a:pt x="0" y="63834"/>
                  </a:lnTo>
                  <a:lnTo>
                    <a:pt x="0" y="120000"/>
                  </a:lnTo>
                </a:path>
              </a:pathLst>
            </a:custGeom>
            <a:noFill/>
            <a:ln w="12700" cap="flat" cmpd="sng">
              <a:solidFill>
                <a:srgbClr val="2BA471"/>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4" name="Google Shape;454;g3f3ce170b20_0_434"/>
            <p:cNvSpPr txBox="1"/>
            <p:nvPr/>
          </p:nvSpPr>
          <p:spPr>
            <a:xfrm>
              <a:off x="3290764" y="3783278"/>
              <a:ext cx="1539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55" name="Google Shape;455;g3f3ce170b20_0_434"/>
            <p:cNvSpPr/>
            <p:nvPr/>
          </p:nvSpPr>
          <p:spPr>
            <a:xfrm>
              <a:off x="3650623" y="2044296"/>
              <a:ext cx="2460000" cy="1476000"/>
            </a:xfrm>
            <a:prstGeom prst="rect">
              <a:avLst/>
            </a:prstGeom>
            <a:solidFill>
              <a:srgbClr val="2B98A3"/>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6" name="Google Shape;456;g3f3ce170b20_0_434"/>
            <p:cNvSpPr txBox="1"/>
            <p:nvPr/>
          </p:nvSpPr>
          <p:spPr>
            <a:xfrm>
              <a:off x="3650623" y="2044296"/>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Online identity and self expression</a:t>
              </a:r>
              <a:endParaRPr sz="2700" b="0" i="0" u="none" strike="noStrike" cap="none">
                <a:solidFill>
                  <a:schemeClr val="lt1"/>
                </a:solidFill>
                <a:latin typeface="Calibri"/>
                <a:ea typeface="Calibri"/>
                <a:cs typeface="Calibri"/>
                <a:sym typeface="Calibri"/>
              </a:endParaRPr>
            </a:p>
          </p:txBody>
        </p:sp>
        <p:sp>
          <p:nvSpPr>
            <p:cNvPr id="457" name="Google Shape;457;g3f3ce170b20_0_434"/>
            <p:cNvSpPr/>
            <p:nvPr/>
          </p:nvSpPr>
          <p:spPr>
            <a:xfrm>
              <a:off x="3083019" y="4778393"/>
              <a:ext cx="535200" cy="91500"/>
            </a:xfrm>
            <a:custGeom>
              <a:avLst/>
              <a:gdLst/>
              <a:ahLst/>
              <a:cxnLst/>
              <a:rect l="l" t="t" r="r" b="b"/>
              <a:pathLst>
                <a:path w="120000" h="120000" extrusionOk="0">
                  <a:moveTo>
                    <a:pt x="0" y="60000"/>
                  </a:moveTo>
                  <a:lnTo>
                    <a:pt x="120000" y="60000"/>
                  </a:lnTo>
                </a:path>
              </a:pathLst>
            </a:custGeom>
            <a:noFill/>
            <a:ln w="12700" cap="flat" cmpd="sng">
              <a:solidFill>
                <a:srgbClr val="4CA62C"/>
              </a:solidFill>
              <a:prstDash val="solid"/>
              <a:miter lim="800000"/>
              <a:headEnd type="none" w="sm" len="sm"/>
              <a:tailEnd type="stealth" w="med" len="med"/>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g3f3ce170b20_0_434"/>
            <p:cNvSpPr txBox="1"/>
            <p:nvPr/>
          </p:nvSpPr>
          <p:spPr>
            <a:xfrm>
              <a:off x="3336476" y="4821284"/>
              <a:ext cx="28200" cy="5700"/>
            </a:xfrm>
            <a:prstGeom prst="rect">
              <a:avLst/>
            </a:prstGeom>
            <a:noFill/>
            <a:ln>
              <a:noFill/>
            </a:ln>
          </p:spPr>
          <p:txBody>
            <a:bodyPr spcFirstLastPara="1" wrap="square" lIns="12700" tIns="0" rIns="12700" bIns="0" anchor="ctr" anchorCtr="0">
              <a:noAutofit/>
            </a:bodyPr>
            <a:lstStyle/>
            <a:p>
              <a:pPr marL="0" marR="0" lvl="0" indent="0" algn="ctr" rtl="0">
                <a:lnSpc>
                  <a:spcPct val="90000"/>
                </a:lnSpc>
                <a:spcBef>
                  <a:spcPts val="0"/>
                </a:spcBef>
                <a:spcAft>
                  <a:spcPts val="0"/>
                </a:spcAft>
                <a:buClr>
                  <a:schemeClr val="dk1"/>
                </a:buClr>
                <a:buSzPts val="500"/>
                <a:buFont typeface="Calibri"/>
                <a:buNone/>
              </a:pPr>
              <a:endParaRPr sz="500" b="0" i="0" u="none" strike="noStrike" cap="none">
                <a:solidFill>
                  <a:schemeClr val="dk1"/>
                </a:solidFill>
                <a:latin typeface="Calibri"/>
                <a:ea typeface="Calibri"/>
                <a:cs typeface="Calibri"/>
                <a:sym typeface="Calibri"/>
              </a:endParaRPr>
            </a:p>
          </p:txBody>
        </p:sp>
        <p:sp>
          <p:nvSpPr>
            <p:cNvPr id="459" name="Google Shape;459;g3f3ce170b20_0_434"/>
            <p:cNvSpPr/>
            <p:nvPr/>
          </p:nvSpPr>
          <p:spPr>
            <a:xfrm>
              <a:off x="624804" y="4086109"/>
              <a:ext cx="2460000" cy="1476000"/>
            </a:xfrm>
            <a:prstGeom prst="rect">
              <a:avLst/>
            </a:prstGeom>
            <a:solidFill>
              <a:srgbClr val="2BA55E"/>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0" name="Google Shape;460;g3f3ce170b20_0_434"/>
            <p:cNvSpPr txBox="1"/>
            <p:nvPr/>
          </p:nvSpPr>
          <p:spPr>
            <a:xfrm>
              <a:off x="624804" y="4086109"/>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Private group communication</a:t>
              </a:r>
              <a:endParaRPr sz="2700" b="0" i="0" u="none" strike="noStrike" cap="none">
                <a:solidFill>
                  <a:schemeClr val="lt1"/>
                </a:solidFill>
                <a:latin typeface="Calibri"/>
                <a:ea typeface="Calibri"/>
                <a:cs typeface="Calibri"/>
                <a:sym typeface="Calibri"/>
              </a:endParaRPr>
            </a:p>
          </p:txBody>
        </p:sp>
        <p:sp>
          <p:nvSpPr>
            <p:cNvPr id="461" name="Google Shape;461;g3f3ce170b20_0_434"/>
            <p:cNvSpPr/>
            <p:nvPr/>
          </p:nvSpPr>
          <p:spPr>
            <a:xfrm>
              <a:off x="3650623" y="4086109"/>
              <a:ext cx="2460000" cy="1476000"/>
            </a:xfrm>
            <a:prstGeom prst="rect">
              <a:avLst/>
            </a:prstGeom>
            <a:solidFill>
              <a:srgbClr val="4CA62C"/>
            </a:solidFill>
            <a:ln w="1905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2" name="Google Shape;462;g3f3ce170b20_0_434"/>
            <p:cNvSpPr txBox="1"/>
            <p:nvPr/>
          </p:nvSpPr>
          <p:spPr>
            <a:xfrm>
              <a:off x="3650623" y="4086109"/>
              <a:ext cx="2460000" cy="1476000"/>
            </a:xfrm>
            <a:prstGeom prst="rect">
              <a:avLst/>
            </a:prstGeom>
            <a:noFill/>
            <a:ln>
              <a:noFill/>
            </a:ln>
          </p:spPr>
          <p:txBody>
            <a:bodyPr spcFirstLastPara="1" wrap="square" lIns="120525" tIns="126525" rIns="120525" bIns="126525" anchor="ctr" anchorCtr="0">
              <a:noAutofit/>
            </a:bodyPr>
            <a:lstStyle/>
            <a:p>
              <a:pPr marL="0" marR="0" lvl="0" indent="0" algn="ctr" rtl="0">
                <a:lnSpc>
                  <a:spcPct val="90000"/>
                </a:lnSpc>
                <a:spcBef>
                  <a:spcPts val="0"/>
                </a:spcBef>
                <a:spcAft>
                  <a:spcPts val="0"/>
                </a:spcAft>
                <a:buClr>
                  <a:schemeClr val="lt1"/>
                </a:buClr>
                <a:buSzPts val="2700"/>
                <a:buFont typeface="Calibri"/>
                <a:buNone/>
              </a:pPr>
              <a:r>
                <a:rPr lang="en-GB" sz="2700" b="0" i="0" u="none" strike="noStrike" cap="none">
                  <a:solidFill>
                    <a:schemeClr val="lt1"/>
                  </a:solidFill>
                  <a:latin typeface="Calibri"/>
                  <a:ea typeface="Calibri"/>
                  <a:cs typeface="Calibri"/>
                  <a:sym typeface="Calibri"/>
                </a:rPr>
                <a:t>Online research and communities</a:t>
              </a:r>
              <a:endParaRP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66"/>
        <p:cNvGrpSpPr/>
        <p:nvPr/>
      </p:nvGrpSpPr>
      <p:grpSpPr>
        <a:xfrm>
          <a:off x="0" y="0"/>
          <a:ext cx="0" cy="0"/>
          <a:chOff x="0" y="0"/>
          <a:chExt cx="0" cy="0"/>
        </a:xfrm>
      </p:grpSpPr>
      <p:sp>
        <p:nvSpPr>
          <p:cNvPr id="467" name="Google Shape;467;g3f3ce170b20_0_50"/>
          <p:cNvSpPr txBox="1">
            <a:spLocks noGrp="1"/>
          </p:cNvSpPr>
          <p:nvPr>
            <p:ph type="title"/>
          </p:nvPr>
        </p:nvSpPr>
        <p:spPr>
          <a:xfrm>
            <a:off x="415600" y="455144"/>
            <a:ext cx="113607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SzPct val="111111"/>
              <a:buNone/>
            </a:pPr>
            <a:r>
              <a:rPr lang="en-GB" dirty="0">
                <a:latin typeface="Calibri"/>
                <a:ea typeface="Calibri"/>
                <a:cs typeface="Calibri"/>
                <a:sym typeface="Calibri"/>
              </a:rPr>
              <a:t>Your Responsibilities </a:t>
            </a:r>
            <a:endParaRPr dirty="0">
              <a:latin typeface="Calibri"/>
              <a:ea typeface="Calibri"/>
              <a:cs typeface="Calibri"/>
              <a:sym typeface="Calibri"/>
            </a:endParaRPr>
          </a:p>
        </p:txBody>
      </p:sp>
      <p:sp>
        <p:nvSpPr>
          <p:cNvPr id="468" name="Google Shape;468;g3f3ce170b20_0_50"/>
          <p:cNvSpPr txBox="1">
            <a:spLocks noGrp="1"/>
          </p:cNvSpPr>
          <p:nvPr>
            <p:ph type="body" idx="1"/>
          </p:nvPr>
        </p:nvSpPr>
        <p:spPr>
          <a:xfrm>
            <a:off x="415600" y="1323982"/>
            <a:ext cx="11360700" cy="5527627"/>
          </a:xfrm>
          <a:prstGeom prst="rect">
            <a:avLst/>
          </a:prstGeom>
          <a:noFill/>
          <a:ln>
            <a:noFill/>
          </a:ln>
        </p:spPr>
        <p:txBody>
          <a:bodyPr spcFirstLastPara="1" wrap="square" lIns="121900" tIns="121900" rIns="121900" bIns="121900" anchor="t" anchorCtr="0">
            <a:spAutoFit/>
          </a:bodyPr>
          <a:lstStyle/>
          <a:p>
            <a:pPr marL="457200" lvl="0" indent="-368300" algn="l" rtl="0">
              <a:lnSpc>
                <a:spcPct val="130000"/>
              </a:lnSpc>
              <a:spcBef>
                <a:spcPts val="0"/>
              </a:spcBef>
              <a:spcAft>
                <a:spcPts val="0"/>
              </a:spcAft>
              <a:buClr>
                <a:srgbClr val="FFFFFF"/>
              </a:buClr>
              <a:buSzPts val="2200"/>
              <a:buFont typeface="Calibri"/>
              <a:buChar char="●"/>
            </a:pPr>
            <a:r>
              <a:rPr lang="en-GB" sz="2200" dirty="0">
                <a:solidFill>
                  <a:srgbClr val="FFFFFF"/>
                </a:solidFill>
                <a:latin typeface="Calibri"/>
                <a:ea typeface="Calibri"/>
                <a:cs typeface="Calibri"/>
                <a:sym typeface="Calibri"/>
              </a:rPr>
              <a:t>Read Part 1 of KCSIE.</a:t>
            </a:r>
            <a:endParaRPr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r>
              <a:rPr lang="en-GB" sz="2200" dirty="0">
                <a:solidFill>
                  <a:srgbClr val="FFFFFF"/>
                </a:solidFill>
                <a:latin typeface="Calibri"/>
                <a:ea typeface="Calibri"/>
                <a:cs typeface="Calibri"/>
                <a:sym typeface="Calibri"/>
              </a:rPr>
              <a:t>Complete online safety training at induction and at least annually thereafter.</a:t>
            </a:r>
            <a:endParaRPr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r>
              <a:rPr lang="en-GB" sz="2200" dirty="0">
                <a:solidFill>
                  <a:srgbClr val="FFFFFF"/>
                </a:solidFill>
                <a:latin typeface="Calibri"/>
                <a:ea typeface="Calibri"/>
                <a:cs typeface="Calibri"/>
                <a:sym typeface="Calibri"/>
              </a:rPr>
              <a:t>Contribute to a supportive and non-judgemental culture.</a:t>
            </a:r>
            <a:endParaRPr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r>
              <a:rPr lang="en-GB" sz="2200" dirty="0">
                <a:solidFill>
                  <a:srgbClr val="FFFFFF"/>
                </a:solidFill>
                <a:latin typeface="Calibri"/>
                <a:ea typeface="Calibri"/>
                <a:cs typeface="Calibri"/>
                <a:sym typeface="Calibri"/>
              </a:rPr>
              <a:t>Adhere to your school policies (read, understand, sign)</a:t>
            </a:r>
            <a:endParaRPr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r>
              <a:rPr lang="en-GB" sz="2200" dirty="0">
                <a:solidFill>
                  <a:srgbClr val="FFFFFF"/>
                </a:solidFill>
                <a:latin typeface="Calibri"/>
                <a:ea typeface="Calibri"/>
                <a:cs typeface="Calibri"/>
                <a:sym typeface="Calibri"/>
              </a:rPr>
              <a:t>Teach online safety in line with the latest RSHE curriculum. (September 2026).</a:t>
            </a:r>
          </a:p>
          <a:p>
            <a:pPr indent="-368300">
              <a:lnSpc>
                <a:spcPct val="130000"/>
              </a:lnSpc>
              <a:buClr>
                <a:srgbClr val="FFFFFF"/>
              </a:buClr>
              <a:buSzPts val="2200"/>
              <a:buFont typeface="Calibri"/>
              <a:buChar char="●"/>
            </a:pPr>
            <a:r>
              <a:rPr lang="en-GB" sz="2200" dirty="0">
                <a:solidFill>
                  <a:schemeClr val="accent5">
                    <a:lumMod val="75000"/>
                  </a:schemeClr>
                </a:solidFill>
                <a:latin typeface="Calibri"/>
                <a:ea typeface="Calibri"/>
                <a:cs typeface="Calibri"/>
                <a:sym typeface="Calibri"/>
              </a:rPr>
              <a:t>Apply vigilance and professional curiosity:  watching for identifiable indicators of harm, identify risks relating to the 4Cs, recognising technology's role in safeguarding issues.</a:t>
            </a:r>
          </a:p>
          <a:p>
            <a:pPr indent="-368300">
              <a:lnSpc>
                <a:spcPct val="130000"/>
              </a:lnSpc>
              <a:buClr>
                <a:srgbClr val="FFFFFF"/>
              </a:buClr>
              <a:buSzPts val="2200"/>
              <a:buFont typeface="Calibri"/>
              <a:buChar char="●"/>
            </a:pPr>
            <a:r>
              <a:rPr lang="en-GB" sz="2200" dirty="0">
                <a:solidFill>
                  <a:schemeClr val="accent5">
                    <a:lumMod val="75000"/>
                  </a:schemeClr>
                </a:solidFill>
                <a:latin typeface="Calibri"/>
                <a:ea typeface="Calibri"/>
                <a:cs typeface="Calibri"/>
                <a:sym typeface="Calibri"/>
              </a:rPr>
              <a:t>Report any online safety concern directly to the Designated Safeguarding Lead (DSL) or deputy, calling 999 if a child is in immediate danger.</a:t>
            </a:r>
          </a:p>
          <a:p>
            <a:pPr indent="-368300">
              <a:lnSpc>
                <a:spcPct val="130000"/>
              </a:lnSpc>
              <a:buClr>
                <a:srgbClr val="FFFFFF"/>
              </a:buClr>
              <a:buSzPts val="2200"/>
              <a:buFont typeface="Calibri"/>
              <a:buChar char="●"/>
            </a:pPr>
            <a:r>
              <a:rPr lang="en-GB" sz="2200" dirty="0">
                <a:solidFill>
                  <a:schemeClr val="accent5">
                    <a:lumMod val="75000"/>
                  </a:schemeClr>
                </a:solidFill>
                <a:latin typeface="Calibri"/>
                <a:ea typeface="Calibri"/>
                <a:cs typeface="Calibri"/>
                <a:sym typeface="Calibri"/>
              </a:rPr>
              <a:t>Understand school filtering and monitoring basics</a:t>
            </a:r>
          </a:p>
          <a:p>
            <a:pPr marL="88900" indent="0">
              <a:lnSpc>
                <a:spcPct val="130000"/>
              </a:lnSpc>
              <a:buClr>
                <a:srgbClr val="FFFFFF"/>
              </a:buClr>
              <a:buSzPts val="2200"/>
              <a:buNone/>
            </a:pPr>
            <a:endParaRPr lang="en-GB"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endParaRPr sz="2200" dirty="0">
              <a:solidFill>
                <a:srgbClr val="FFFFFF"/>
              </a:solidFill>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66">
          <a:extLst>
            <a:ext uri="{FF2B5EF4-FFF2-40B4-BE49-F238E27FC236}">
              <a16:creationId xmlns:a16="http://schemas.microsoft.com/office/drawing/2014/main" id="{0BAC946F-DF72-4BE6-BA20-016C4CF30559}"/>
            </a:ext>
          </a:extLst>
        </p:cNvPr>
        <p:cNvGrpSpPr/>
        <p:nvPr/>
      </p:nvGrpSpPr>
      <p:grpSpPr>
        <a:xfrm>
          <a:off x="0" y="0"/>
          <a:ext cx="0" cy="0"/>
          <a:chOff x="0" y="0"/>
          <a:chExt cx="0" cy="0"/>
        </a:xfrm>
      </p:grpSpPr>
      <p:sp>
        <p:nvSpPr>
          <p:cNvPr id="467" name="Google Shape;467;g3f3ce170b20_0_50">
            <a:extLst>
              <a:ext uri="{FF2B5EF4-FFF2-40B4-BE49-F238E27FC236}">
                <a16:creationId xmlns:a16="http://schemas.microsoft.com/office/drawing/2014/main" id="{B7E0E51C-C76A-71A2-1553-661733B489F4}"/>
              </a:ext>
            </a:extLst>
          </p:cNvPr>
          <p:cNvSpPr txBox="1">
            <a:spLocks noGrp="1"/>
          </p:cNvSpPr>
          <p:nvPr>
            <p:ph type="title"/>
          </p:nvPr>
        </p:nvSpPr>
        <p:spPr>
          <a:xfrm>
            <a:off x="415600" y="455144"/>
            <a:ext cx="113607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SzPct val="111111"/>
              <a:buNone/>
            </a:pPr>
            <a:r>
              <a:rPr lang="en-GB" dirty="0">
                <a:latin typeface="Calibri"/>
                <a:ea typeface="Calibri"/>
                <a:cs typeface="Calibri"/>
                <a:sym typeface="Calibri"/>
              </a:rPr>
              <a:t>Your Responsibilities </a:t>
            </a:r>
            <a:endParaRPr dirty="0">
              <a:latin typeface="Calibri"/>
              <a:ea typeface="Calibri"/>
              <a:cs typeface="Calibri"/>
              <a:sym typeface="Calibri"/>
            </a:endParaRPr>
          </a:p>
        </p:txBody>
      </p:sp>
      <p:sp>
        <p:nvSpPr>
          <p:cNvPr id="468" name="Google Shape;468;g3f3ce170b20_0_50">
            <a:extLst>
              <a:ext uri="{FF2B5EF4-FFF2-40B4-BE49-F238E27FC236}">
                <a16:creationId xmlns:a16="http://schemas.microsoft.com/office/drawing/2014/main" id="{BE0F7247-C34C-6D91-C7FB-70AD6236A3BE}"/>
              </a:ext>
            </a:extLst>
          </p:cNvPr>
          <p:cNvSpPr txBox="1">
            <a:spLocks noGrp="1"/>
          </p:cNvSpPr>
          <p:nvPr>
            <p:ph type="body" idx="1"/>
          </p:nvPr>
        </p:nvSpPr>
        <p:spPr>
          <a:xfrm>
            <a:off x="415600" y="1323982"/>
            <a:ext cx="11360700" cy="5087506"/>
          </a:xfrm>
          <a:prstGeom prst="rect">
            <a:avLst/>
          </a:prstGeom>
          <a:noFill/>
          <a:ln>
            <a:noFill/>
          </a:ln>
        </p:spPr>
        <p:txBody>
          <a:bodyPr spcFirstLastPara="1" wrap="square" lIns="121900" tIns="121900" rIns="121900" bIns="121900" anchor="t" anchorCtr="0">
            <a:spAutoFit/>
          </a:bodyPr>
          <a:lstStyle/>
          <a:p>
            <a:pPr marL="88900" indent="0">
              <a:lnSpc>
                <a:spcPct val="130000"/>
              </a:lnSpc>
              <a:buClr>
                <a:srgbClr val="FFFFFF"/>
              </a:buClr>
              <a:buSzPts val="2200"/>
              <a:buNone/>
            </a:pPr>
            <a:r>
              <a:rPr lang="en-GB" sz="2200" dirty="0">
                <a:solidFill>
                  <a:schemeClr val="accent5">
                    <a:lumMod val="75000"/>
                  </a:schemeClr>
                </a:solidFill>
                <a:latin typeface="Calibri"/>
                <a:ea typeface="Calibri"/>
                <a:cs typeface="Calibri"/>
                <a:sym typeface="Calibri"/>
              </a:rPr>
              <a:t>Report any online safety concern directly to the Designated Safeguarding Lead (DSL) or deputy, calling 999 if a child is in immediate danger.</a:t>
            </a:r>
          </a:p>
          <a:p>
            <a:pPr marL="88900" indent="0">
              <a:lnSpc>
                <a:spcPct val="130000"/>
              </a:lnSpc>
              <a:buClr>
                <a:srgbClr val="FFFFFF"/>
              </a:buClr>
              <a:buSzPts val="2200"/>
              <a:buNone/>
            </a:pPr>
            <a:endParaRPr lang="en-GB" sz="2200" dirty="0">
              <a:solidFill>
                <a:schemeClr val="accent5">
                  <a:lumMod val="75000"/>
                </a:schemeClr>
              </a:solidFill>
              <a:latin typeface="Calibri"/>
              <a:ea typeface="Calibri"/>
              <a:cs typeface="Calibri"/>
              <a:sym typeface="Calibri"/>
            </a:endParaRP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Immediate action is essential </a:t>
            </a: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Handle harmful digital imagery correctly</a:t>
            </a: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Report to your DSL or their deputy </a:t>
            </a: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They should record the concern</a:t>
            </a: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If you have a concern around a colleague, report to your headteacher. If the report concerns the headteacher report to the chair of governors.</a:t>
            </a:r>
          </a:p>
          <a:p>
            <a:pPr marL="431800" indent="-342900">
              <a:lnSpc>
                <a:spcPct val="130000"/>
              </a:lnSpc>
              <a:buClr>
                <a:srgbClr val="FFFFFF"/>
              </a:buClr>
              <a:buSzPts val="2200"/>
            </a:pPr>
            <a:r>
              <a:rPr lang="en-GB" sz="2200" dirty="0">
                <a:solidFill>
                  <a:srgbClr val="FFFFFF"/>
                </a:solidFill>
                <a:latin typeface="Calibri"/>
                <a:ea typeface="Calibri"/>
                <a:cs typeface="Calibri"/>
                <a:sym typeface="Calibri"/>
              </a:rPr>
              <a:t>Where allegations meet a harm threshold, leadership will escalate to the LADO.</a:t>
            </a:r>
          </a:p>
          <a:p>
            <a:pPr marL="457200" lvl="0" indent="-368300" algn="l" rtl="0">
              <a:lnSpc>
                <a:spcPct val="130000"/>
              </a:lnSpc>
              <a:spcBef>
                <a:spcPts val="0"/>
              </a:spcBef>
              <a:spcAft>
                <a:spcPts val="0"/>
              </a:spcAft>
              <a:buClr>
                <a:srgbClr val="FFFFFF"/>
              </a:buClr>
              <a:buSzPts val="2200"/>
              <a:buFont typeface="Calibri"/>
              <a:buChar char="●"/>
            </a:pPr>
            <a:endParaRPr sz="2200"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420916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66">
          <a:extLst>
            <a:ext uri="{FF2B5EF4-FFF2-40B4-BE49-F238E27FC236}">
              <a16:creationId xmlns:a16="http://schemas.microsoft.com/office/drawing/2014/main" id="{935B2BC4-9C30-B7FC-14B1-EB8913493400}"/>
            </a:ext>
          </a:extLst>
        </p:cNvPr>
        <p:cNvGrpSpPr/>
        <p:nvPr/>
      </p:nvGrpSpPr>
      <p:grpSpPr>
        <a:xfrm>
          <a:off x="0" y="0"/>
          <a:ext cx="0" cy="0"/>
          <a:chOff x="0" y="0"/>
          <a:chExt cx="0" cy="0"/>
        </a:xfrm>
      </p:grpSpPr>
      <p:sp>
        <p:nvSpPr>
          <p:cNvPr id="467" name="Google Shape;467;g3f3ce170b20_0_50">
            <a:extLst>
              <a:ext uri="{FF2B5EF4-FFF2-40B4-BE49-F238E27FC236}">
                <a16:creationId xmlns:a16="http://schemas.microsoft.com/office/drawing/2014/main" id="{1DB37151-4BD1-6102-114C-5D564C135961}"/>
              </a:ext>
            </a:extLst>
          </p:cNvPr>
          <p:cNvSpPr txBox="1">
            <a:spLocks noGrp="1"/>
          </p:cNvSpPr>
          <p:nvPr>
            <p:ph type="title"/>
          </p:nvPr>
        </p:nvSpPr>
        <p:spPr>
          <a:xfrm>
            <a:off x="415600" y="455144"/>
            <a:ext cx="11360700" cy="763500"/>
          </a:xfrm>
          <a:prstGeom prst="rect">
            <a:avLst/>
          </a:prstGeom>
          <a:noFill/>
          <a:ln>
            <a:noFill/>
          </a:ln>
        </p:spPr>
        <p:txBody>
          <a:bodyPr spcFirstLastPara="1" wrap="square" lIns="121900" tIns="121900" rIns="121900" bIns="121900" anchor="t" anchorCtr="0">
            <a:normAutofit fontScale="90000"/>
          </a:bodyPr>
          <a:lstStyle/>
          <a:p>
            <a:pPr marL="0" lvl="0" indent="0" algn="l" rtl="0">
              <a:lnSpc>
                <a:spcPct val="100000"/>
              </a:lnSpc>
              <a:spcBef>
                <a:spcPts val="0"/>
              </a:spcBef>
              <a:spcAft>
                <a:spcPts val="0"/>
              </a:spcAft>
              <a:buSzPct val="111111"/>
              <a:buNone/>
            </a:pPr>
            <a:r>
              <a:rPr lang="en-GB" dirty="0">
                <a:latin typeface="Calibri"/>
                <a:ea typeface="Calibri"/>
                <a:cs typeface="Calibri"/>
                <a:sym typeface="Calibri"/>
              </a:rPr>
              <a:t>Your Responsibilities </a:t>
            </a:r>
            <a:endParaRPr dirty="0">
              <a:latin typeface="Calibri"/>
              <a:ea typeface="Calibri"/>
              <a:cs typeface="Calibri"/>
              <a:sym typeface="Calibri"/>
            </a:endParaRPr>
          </a:p>
        </p:txBody>
      </p:sp>
      <p:sp>
        <p:nvSpPr>
          <p:cNvPr id="468" name="Google Shape;468;g3f3ce170b20_0_50">
            <a:extLst>
              <a:ext uri="{FF2B5EF4-FFF2-40B4-BE49-F238E27FC236}">
                <a16:creationId xmlns:a16="http://schemas.microsoft.com/office/drawing/2014/main" id="{C5247729-C7ED-37D7-FF06-4A844C7B427E}"/>
              </a:ext>
            </a:extLst>
          </p:cNvPr>
          <p:cNvSpPr txBox="1">
            <a:spLocks noGrp="1"/>
          </p:cNvSpPr>
          <p:nvPr>
            <p:ph type="body" idx="1"/>
          </p:nvPr>
        </p:nvSpPr>
        <p:spPr>
          <a:xfrm>
            <a:off x="415600" y="1323982"/>
            <a:ext cx="11360700" cy="5087506"/>
          </a:xfrm>
          <a:prstGeom prst="rect">
            <a:avLst/>
          </a:prstGeom>
          <a:noFill/>
          <a:ln>
            <a:noFill/>
          </a:ln>
        </p:spPr>
        <p:txBody>
          <a:bodyPr spcFirstLastPara="1" wrap="square" lIns="121900" tIns="121900" rIns="121900" bIns="121900" anchor="t" anchorCtr="0">
            <a:spAutoFit/>
          </a:bodyPr>
          <a:lstStyle/>
          <a:p>
            <a:pPr marL="88900" indent="0">
              <a:lnSpc>
                <a:spcPct val="130000"/>
              </a:lnSpc>
              <a:buClr>
                <a:srgbClr val="FFFFFF"/>
              </a:buClr>
              <a:buSzPts val="2200"/>
              <a:buNone/>
            </a:pPr>
            <a:r>
              <a:rPr lang="en-GB" sz="2200" dirty="0">
                <a:solidFill>
                  <a:schemeClr val="accent5">
                    <a:lumMod val="75000"/>
                  </a:schemeClr>
                </a:solidFill>
                <a:latin typeface="Calibri"/>
                <a:ea typeface="Calibri"/>
                <a:cs typeface="Calibri"/>
                <a:sym typeface="Calibri"/>
              </a:rPr>
              <a:t>Understand school filtering and monitoring basics</a:t>
            </a:r>
          </a:p>
          <a:p>
            <a:pPr marL="88900" indent="0">
              <a:lnSpc>
                <a:spcPct val="130000"/>
              </a:lnSpc>
              <a:buClr>
                <a:srgbClr val="FFFFFF"/>
              </a:buClr>
              <a:buSzPts val="2200"/>
              <a:buNone/>
            </a:pPr>
            <a:endParaRPr lang="en-GB" sz="2200" dirty="0">
              <a:solidFill>
                <a:schemeClr val="accent5">
                  <a:lumMod val="75000"/>
                </a:schemeClr>
              </a:solidFill>
              <a:latin typeface="Calibri"/>
              <a:ea typeface="Calibri"/>
              <a:cs typeface="Calibri"/>
              <a:sym typeface="Calibri"/>
            </a:endParaRP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Fortinet &amp; Senso</a:t>
            </a: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Governing body, SLT, DSL responsible for set up and management of these systems</a:t>
            </a:r>
          </a:p>
          <a:p>
            <a:pPr marL="431800" indent="-342900">
              <a:lnSpc>
                <a:spcPct val="130000"/>
              </a:lnSpc>
              <a:buClr>
                <a:srgbClr val="FFFFFF"/>
              </a:buClr>
              <a:buSzPts val="2200"/>
            </a:pPr>
            <a:endParaRPr lang="en-GB" sz="2200" dirty="0">
              <a:solidFill>
                <a:schemeClr val="accent6"/>
              </a:solidFill>
              <a:latin typeface="Calibri"/>
              <a:ea typeface="Calibri"/>
              <a:cs typeface="Calibri"/>
              <a:sym typeface="Calibri"/>
            </a:endParaRP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Maintain active supervision, ensure pupils now how to report to you </a:t>
            </a: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Report breaches and bypasses</a:t>
            </a: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Notify of potential future flagging</a:t>
            </a:r>
          </a:p>
          <a:p>
            <a:pPr marL="431800" indent="-342900">
              <a:lnSpc>
                <a:spcPct val="130000"/>
              </a:lnSpc>
              <a:buClr>
                <a:srgbClr val="FFFFFF"/>
              </a:buClr>
              <a:buSzPts val="2200"/>
            </a:pPr>
            <a:r>
              <a:rPr lang="en-GB" sz="2200" dirty="0">
                <a:solidFill>
                  <a:schemeClr val="accent6"/>
                </a:solidFill>
                <a:latin typeface="Calibri"/>
                <a:ea typeface="Calibri"/>
                <a:cs typeface="Calibri"/>
                <a:sym typeface="Calibri"/>
              </a:rPr>
              <a:t>Flag over-blocking</a:t>
            </a:r>
          </a:p>
          <a:p>
            <a:pPr marL="88900" indent="0">
              <a:lnSpc>
                <a:spcPct val="130000"/>
              </a:lnSpc>
              <a:buClr>
                <a:srgbClr val="FFFFFF"/>
              </a:buClr>
              <a:buSzPts val="2200"/>
              <a:buNone/>
            </a:pPr>
            <a:endParaRPr lang="en-GB" sz="2200" dirty="0">
              <a:solidFill>
                <a:srgbClr val="FFFFFF"/>
              </a:solidFill>
              <a:latin typeface="Calibri"/>
              <a:ea typeface="Calibri"/>
              <a:cs typeface="Calibri"/>
              <a:sym typeface="Calibri"/>
            </a:endParaRPr>
          </a:p>
          <a:p>
            <a:pPr marL="457200" lvl="0" indent="-368300" algn="l" rtl="0">
              <a:lnSpc>
                <a:spcPct val="130000"/>
              </a:lnSpc>
              <a:spcBef>
                <a:spcPts val="0"/>
              </a:spcBef>
              <a:spcAft>
                <a:spcPts val="0"/>
              </a:spcAft>
              <a:buClr>
                <a:srgbClr val="FFFFFF"/>
              </a:buClr>
              <a:buSzPts val="2200"/>
              <a:buFont typeface="Calibri"/>
              <a:buChar char="●"/>
            </a:pPr>
            <a:endParaRPr sz="2200"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773545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72"/>
        <p:cNvGrpSpPr/>
        <p:nvPr/>
      </p:nvGrpSpPr>
      <p:grpSpPr>
        <a:xfrm>
          <a:off x="0" y="0"/>
          <a:ext cx="0" cy="0"/>
          <a:chOff x="0" y="0"/>
          <a:chExt cx="0" cy="0"/>
        </a:xfrm>
      </p:grpSpPr>
      <p:sp>
        <p:nvSpPr>
          <p:cNvPr id="473" name="Google Shape;473;g3d3a4c4585b_0_8"/>
          <p:cNvSpPr txBox="1">
            <a:spLocks noGrp="1"/>
          </p:cNvSpPr>
          <p:nvPr>
            <p:ph type="title"/>
          </p:nvPr>
        </p:nvSpPr>
        <p:spPr>
          <a:xfrm>
            <a:off x="584790" y="593367"/>
            <a:ext cx="1119151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GB" dirty="0">
                <a:latin typeface="Calibri"/>
                <a:ea typeface="Calibri"/>
                <a:cs typeface="Calibri"/>
                <a:sym typeface="Calibri"/>
              </a:rPr>
              <a:t>Personal Online Safety</a:t>
            </a:r>
            <a:endParaRPr dirty="0">
              <a:latin typeface="Calibri"/>
              <a:ea typeface="Calibri"/>
              <a:cs typeface="Calibri"/>
              <a:sym typeface="Calibri"/>
            </a:endParaRPr>
          </a:p>
        </p:txBody>
      </p:sp>
      <p:sp>
        <p:nvSpPr>
          <p:cNvPr id="474" name="Google Shape;474;g3d3a4c4585b_0_8"/>
          <p:cNvSpPr txBox="1">
            <a:spLocks noGrp="1"/>
          </p:cNvSpPr>
          <p:nvPr>
            <p:ph type="body" idx="1"/>
          </p:nvPr>
        </p:nvSpPr>
        <p:spPr>
          <a:xfrm>
            <a:off x="584790" y="1536625"/>
            <a:ext cx="11191509" cy="4762800"/>
          </a:xfrm>
          <a:prstGeom prst="rect">
            <a:avLst/>
          </a:prstGeom>
        </p:spPr>
        <p:txBody>
          <a:bodyPr spcFirstLastPara="1" wrap="square" lIns="121900" tIns="121900" rIns="121900" bIns="121900" anchor="t" anchorCtr="0">
            <a:normAutofit/>
          </a:bodyPr>
          <a:lstStyle/>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Passwords (try 3 random words) and MFA</a:t>
            </a:r>
            <a:endParaRPr sz="2634" dirty="0">
              <a:solidFill>
                <a:schemeClr val="dk1"/>
              </a:solidFill>
              <a:latin typeface="Calibri"/>
              <a:ea typeface="Calibri"/>
              <a:cs typeface="Calibri"/>
              <a:sym typeface="Calibri"/>
            </a:endParaRPr>
          </a:p>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Tighten privacy &amp; anonymity settings</a:t>
            </a:r>
            <a:endParaRPr sz="2634" dirty="0">
              <a:solidFill>
                <a:schemeClr val="dk1"/>
              </a:solidFill>
              <a:latin typeface="Calibri"/>
              <a:ea typeface="Calibri"/>
              <a:cs typeface="Calibri"/>
              <a:sym typeface="Calibri"/>
            </a:endParaRPr>
          </a:p>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Maintain strict professional boundaries</a:t>
            </a:r>
            <a:endParaRPr sz="2634" dirty="0">
              <a:solidFill>
                <a:schemeClr val="dk1"/>
              </a:solidFill>
              <a:latin typeface="Calibri"/>
              <a:ea typeface="Calibri"/>
              <a:cs typeface="Calibri"/>
              <a:sym typeface="Calibri"/>
            </a:endParaRPr>
          </a:p>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Mind your digital footprint</a:t>
            </a:r>
            <a:endParaRPr sz="2634" dirty="0">
              <a:solidFill>
                <a:schemeClr val="dk1"/>
              </a:solidFill>
              <a:latin typeface="Calibri"/>
              <a:ea typeface="Calibri"/>
              <a:cs typeface="Calibri"/>
              <a:sym typeface="Calibri"/>
            </a:endParaRPr>
          </a:p>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Be vigilant against phishing</a:t>
            </a:r>
            <a:endParaRPr sz="2634" dirty="0">
              <a:solidFill>
                <a:schemeClr val="dk1"/>
              </a:solidFill>
              <a:latin typeface="Calibri"/>
              <a:ea typeface="Calibri"/>
              <a:cs typeface="Calibri"/>
              <a:sym typeface="Calibri"/>
            </a:endParaRPr>
          </a:p>
          <a:p>
            <a:pPr marL="457200" lvl="0" indent="-395850" algn="l" rtl="0">
              <a:lnSpc>
                <a:spcPct val="150000"/>
              </a:lnSpc>
              <a:spcBef>
                <a:spcPts val="0"/>
              </a:spcBef>
              <a:spcAft>
                <a:spcPts val="0"/>
              </a:spcAft>
              <a:buClr>
                <a:schemeClr val="dk1"/>
              </a:buClr>
              <a:buSzPts val="2634"/>
              <a:buFont typeface="Calibri"/>
              <a:buChar char="●"/>
            </a:pPr>
            <a:r>
              <a:rPr lang="en-GB" sz="2634" dirty="0">
                <a:solidFill>
                  <a:schemeClr val="dk1"/>
                </a:solidFill>
                <a:latin typeface="Calibri"/>
                <a:ea typeface="Calibri"/>
                <a:cs typeface="Calibri"/>
                <a:sym typeface="Calibri"/>
              </a:rPr>
              <a:t>Device &amp; data security</a:t>
            </a:r>
            <a:endParaRPr sz="2700" dirty="0">
              <a:solidFill>
                <a:schemeClr val="dk1"/>
              </a:solidFill>
              <a:latin typeface="Calibri"/>
              <a:ea typeface="Calibri"/>
              <a:cs typeface="Calibri"/>
              <a:sym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78"/>
        <p:cNvGrpSpPr/>
        <p:nvPr/>
      </p:nvGrpSpPr>
      <p:grpSpPr>
        <a:xfrm>
          <a:off x="0" y="0"/>
          <a:ext cx="0" cy="0"/>
          <a:chOff x="0" y="0"/>
          <a:chExt cx="0" cy="0"/>
        </a:xfrm>
      </p:grpSpPr>
      <p:sp>
        <p:nvSpPr>
          <p:cNvPr id="479" name="Google Shape;479;p37"/>
          <p:cNvSpPr txBox="1">
            <a:spLocks noGrp="1"/>
          </p:cNvSpPr>
          <p:nvPr>
            <p:ph type="title"/>
          </p:nvPr>
        </p:nvSpPr>
        <p:spPr>
          <a:xfrm>
            <a:off x="646814" y="40765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0F4861"/>
              </a:buClr>
              <a:buSzPts val="3600"/>
              <a:buFont typeface="Calibri"/>
              <a:buNone/>
            </a:pPr>
            <a:r>
              <a:rPr lang="en-GB" sz="3600" dirty="0">
                <a:solidFill>
                  <a:schemeClr val="lt1"/>
                </a:solidFill>
                <a:latin typeface="Calibri"/>
                <a:ea typeface="Calibri"/>
                <a:cs typeface="Calibri"/>
                <a:sym typeface="Calibri"/>
              </a:rPr>
              <a:t>Wellbeing &amp; Role Modelling</a:t>
            </a:r>
            <a:endParaRPr dirty="0">
              <a:solidFill>
                <a:schemeClr val="lt1"/>
              </a:solidFill>
              <a:latin typeface="Calibri"/>
              <a:ea typeface="Calibri"/>
              <a:cs typeface="Calibri"/>
              <a:sym typeface="Calibri"/>
            </a:endParaRPr>
          </a:p>
        </p:txBody>
      </p:sp>
      <p:sp>
        <p:nvSpPr>
          <p:cNvPr id="480" name="Google Shape;480;p37"/>
          <p:cNvSpPr txBox="1">
            <a:spLocks noGrp="1"/>
          </p:cNvSpPr>
          <p:nvPr>
            <p:ph type="body" idx="1"/>
          </p:nvPr>
        </p:nvSpPr>
        <p:spPr>
          <a:xfrm>
            <a:off x="646814" y="1975482"/>
            <a:ext cx="10515600" cy="3279900"/>
          </a:xfrm>
          <a:prstGeom prst="rect">
            <a:avLst/>
          </a:prstGeom>
          <a:noFill/>
          <a:ln>
            <a:noFill/>
          </a:ln>
        </p:spPr>
        <p:txBody>
          <a:bodyPr spcFirstLastPara="1" wrap="square" lIns="91425" tIns="45700" rIns="91425" bIns="45700" anchor="t" anchorCtr="0">
            <a:normAutofit lnSpcReduction="10000"/>
          </a:bodyPr>
          <a:lstStyle/>
          <a:p>
            <a:pPr marL="457200" lvl="0" indent="-400050" algn="l" rtl="0">
              <a:lnSpc>
                <a:spcPct val="150000"/>
              </a:lnSpc>
              <a:spcBef>
                <a:spcPts val="1000"/>
              </a:spcBef>
              <a:spcAft>
                <a:spcPts val="0"/>
              </a:spcAft>
              <a:buClr>
                <a:schemeClr val="lt1"/>
              </a:buClr>
              <a:buSzPts val="2700"/>
              <a:buFont typeface="Calibri"/>
              <a:buChar char="•"/>
            </a:pPr>
            <a:r>
              <a:rPr lang="en-GB" sz="2700" i="0" u="none" strike="noStrike" cap="none" dirty="0">
                <a:solidFill>
                  <a:schemeClr val="lt1"/>
                </a:solidFill>
                <a:latin typeface="Calibri"/>
                <a:ea typeface="Calibri"/>
                <a:cs typeface="Calibri"/>
                <a:sym typeface="Calibri"/>
              </a:rPr>
              <a:t>Curate your feed - be mindful about the content you consume.</a:t>
            </a:r>
            <a:endParaRPr sz="2700" dirty="0">
              <a:solidFill>
                <a:schemeClr val="lt1"/>
              </a:solidFill>
              <a:latin typeface="Calibri"/>
              <a:ea typeface="Calibri"/>
              <a:cs typeface="Calibri"/>
              <a:sym typeface="Calibri"/>
            </a:endParaRPr>
          </a:p>
          <a:p>
            <a:pPr marL="457200" lvl="0" indent="-400050" algn="l" rtl="0">
              <a:lnSpc>
                <a:spcPct val="150000"/>
              </a:lnSpc>
              <a:spcBef>
                <a:spcPts val="0"/>
              </a:spcBef>
              <a:spcAft>
                <a:spcPts val="0"/>
              </a:spcAft>
              <a:buClr>
                <a:schemeClr val="lt1"/>
              </a:buClr>
              <a:buSzPts val="2700"/>
              <a:buFont typeface="Calibri"/>
              <a:buChar char="•"/>
            </a:pPr>
            <a:r>
              <a:rPr lang="en-GB" sz="2700" i="0" u="none" strike="noStrike" cap="none" dirty="0">
                <a:solidFill>
                  <a:schemeClr val="lt1"/>
                </a:solidFill>
                <a:latin typeface="Calibri"/>
                <a:ea typeface="Calibri"/>
                <a:cs typeface="Calibri"/>
                <a:sym typeface="Calibri"/>
              </a:rPr>
              <a:t>Take a break, put boundaries in place for yourself</a:t>
            </a:r>
            <a:endParaRPr sz="2700" dirty="0">
              <a:solidFill>
                <a:schemeClr val="lt1"/>
              </a:solidFill>
              <a:latin typeface="Calibri"/>
              <a:ea typeface="Calibri"/>
              <a:cs typeface="Calibri"/>
              <a:sym typeface="Calibri"/>
            </a:endParaRPr>
          </a:p>
          <a:p>
            <a:pPr marL="457200" lvl="0" indent="-400050" algn="l" rtl="0">
              <a:lnSpc>
                <a:spcPct val="150000"/>
              </a:lnSpc>
              <a:spcBef>
                <a:spcPts val="0"/>
              </a:spcBef>
              <a:spcAft>
                <a:spcPts val="0"/>
              </a:spcAft>
              <a:buClr>
                <a:schemeClr val="lt1"/>
              </a:buClr>
              <a:buSzPts val="2700"/>
              <a:buFont typeface="Calibri"/>
              <a:buChar char="•"/>
            </a:pPr>
            <a:r>
              <a:rPr lang="en-GB" sz="2700" i="0" u="none" strike="noStrike" cap="none" dirty="0">
                <a:solidFill>
                  <a:schemeClr val="lt1"/>
                </a:solidFill>
                <a:latin typeface="Calibri"/>
                <a:ea typeface="Calibri"/>
                <a:cs typeface="Calibri"/>
                <a:sym typeface="Calibri"/>
              </a:rPr>
              <a:t>Make the most of your device / website / app settings</a:t>
            </a:r>
            <a:endParaRPr sz="2700" dirty="0">
              <a:solidFill>
                <a:schemeClr val="lt1"/>
              </a:solidFill>
              <a:latin typeface="Calibri"/>
              <a:ea typeface="Calibri"/>
              <a:cs typeface="Calibri"/>
              <a:sym typeface="Calibri"/>
            </a:endParaRPr>
          </a:p>
          <a:p>
            <a:pPr marL="457200" lvl="0" indent="-400050" algn="l" rtl="0">
              <a:lnSpc>
                <a:spcPct val="150000"/>
              </a:lnSpc>
              <a:spcBef>
                <a:spcPts val="0"/>
              </a:spcBef>
              <a:spcAft>
                <a:spcPts val="0"/>
              </a:spcAft>
              <a:buClr>
                <a:schemeClr val="lt1"/>
              </a:buClr>
              <a:buSzPts val="2700"/>
              <a:buFont typeface="Calibri"/>
              <a:buChar char="•"/>
            </a:pPr>
            <a:r>
              <a:rPr lang="en-GB" sz="2700" i="0" u="none" strike="noStrike" cap="none" dirty="0">
                <a:solidFill>
                  <a:schemeClr val="lt1"/>
                </a:solidFill>
                <a:latin typeface="Calibri"/>
                <a:ea typeface="Calibri"/>
                <a:cs typeface="Calibri"/>
                <a:sym typeface="Calibri"/>
              </a:rPr>
              <a:t>Enjoy the huge benefits that technology can bring,  find balance</a:t>
            </a:r>
            <a:endParaRPr sz="2700" dirty="0">
              <a:solidFill>
                <a:schemeClr val="lt1"/>
              </a:solidFill>
              <a:latin typeface="Calibri"/>
              <a:ea typeface="Calibri"/>
              <a:cs typeface="Calibri"/>
              <a:sym typeface="Calibri"/>
            </a:endParaRPr>
          </a:p>
          <a:p>
            <a:pPr marL="457200" lvl="0" indent="-400050" algn="l" rtl="0">
              <a:lnSpc>
                <a:spcPct val="150000"/>
              </a:lnSpc>
              <a:spcBef>
                <a:spcPts val="0"/>
              </a:spcBef>
              <a:spcAft>
                <a:spcPts val="0"/>
              </a:spcAft>
              <a:buClr>
                <a:schemeClr val="lt1"/>
              </a:buClr>
              <a:buSzPts val="2700"/>
              <a:buFont typeface="Calibri"/>
              <a:buChar char="•"/>
            </a:pPr>
            <a:r>
              <a:rPr lang="en-GB" sz="2700" i="0" u="none" strike="noStrike" cap="none" dirty="0">
                <a:solidFill>
                  <a:schemeClr val="lt1"/>
                </a:solidFill>
                <a:latin typeface="Calibri"/>
                <a:ea typeface="Calibri"/>
                <a:cs typeface="Calibri"/>
                <a:sym typeface="Calibri"/>
              </a:rPr>
              <a:t>Consider whether you’re in control of your tech or does it control you</a:t>
            </a:r>
            <a:r>
              <a:rPr lang="en-GB" sz="2700" dirty="0">
                <a:solidFill>
                  <a:schemeClr val="lt1"/>
                </a:solidFill>
                <a:latin typeface="Calibri"/>
                <a:ea typeface="Calibri"/>
                <a:cs typeface="Calibri"/>
                <a:sym typeface="Calibri"/>
              </a:rPr>
              <a:t>.</a:t>
            </a:r>
            <a:endParaRPr sz="2700" dirty="0">
              <a:solidFill>
                <a:schemeClr val="lt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84"/>
        <p:cNvGrpSpPr/>
        <p:nvPr/>
      </p:nvGrpSpPr>
      <p:grpSpPr>
        <a:xfrm>
          <a:off x="0" y="0"/>
          <a:ext cx="0" cy="0"/>
          <a:chOff x="0" y="0"/>
          <a:chExt cx="0" cy="0"/>
        </a:xfrm>
      </p:grpSpPr>
      <p:sp>
        <p:nvSpPr>
          <p:cNvPr id="2" name="Title 1">
            <a:extLst>
              <a:ext uri="{FF2B5EF4-FFF2-40B4-BE49-F238E27FC236}">
                <a16:creationId xmlns:a16="http://schemas.microsoft.com/office/drawing/2014/main" id="{FF858589-5184-D465-5239-302278B8ACD2}"/>
              </a:ext>
            </a:extLst>
          </p:cNvPr>
          <p:cNvSpPr>
            <a:spLocks noGrp="1"/>
          </p:cNvSpPr>
          <p:nvPr>
            <p:ph type="title"/>
          </p:nvPr>
        </p:nvSpPr>
        <p:spPr>
          <a:xfrm>
            <a:off x="657224" y="-1658100"/>
            <a:ext cx="10772700" cy="1658100"/>
          </a:xfrm>
        </p:spPr>
        <p:txBody>
          <a:bodyPr spcFirstLastPara="1" wrap="square" lIns="91425" tIns="45700" rIns="91425" bIns="45700" anchor="b" anchorCtr="0">
            <a:normAutofit/>
          </a:bodyPr>
          <a:lstStyle/>
          <a:p>
            <a:r>
              <a:rPr lang="en-US" dirty="0"/>
              <a:t>Digital Wellbeing by Google</a:t>
            </a:r>
          </a:p>
        </p:txBody>
      </p:sp>
      <p:pic>
        <p:nvPicPr>
          <p:cNvPr id="485" name="Google Shape;485;p38" descr="Youtube video by Google. In which a series of different people are interviewed. " title="Digital Wellbeing: Technology and our daily lives">
            <a:hlinkClick r:id="rId3"/>
          </p:cNvPr>
          <p:cNvPicPr preferRelativeResize="0"/>
          <p:nvPr/>
        </p:nvPicPr>
        <p:blipFill>
          <a:blip r:embed="rId4">
            <a:alphaModFix/>
          </a:blip>
          <a:stretch>
            <a:fillRect/>
          </a:stretch>
        </p:blipFill>
        <p:spPr>
          <a:xfrm>
            <a:off x="965988" y="176200"/>
            <a:ext cx="10260025" cy="5771250"/>
          </a:xfrm>
          <a:prstGeom prst="rect">
            <a:avLst/>
          </a:prstGeom>
          <a:noFill/>
          <a:ln>
            <a:noFill/>
          </a:ln>
        </p:spPr>
      </p:pic>
      <p:sp>
        <p:nvSpPr>
          <p:cNvPr id="486" name="Google Shape;486;p38">
            <a:extLst>
              <a:ext uri="{C183D7F6-B498-43B3-948B-1728B52AA6E4}">
                <adec:decorative xmlns:adec="http://schemas.microsoft.com/office/drawing/2017/decorative" val="1"/>
              </a:ext>
            </a:extLst>
          </p:cNvPr>
          <p:cNvSpPr txBox="1"/>
          <p:nvPr/>
        </p:nvSpPr>
        <p:spPr>
          <a:xfrm>
            <a:off x="4321950" y="6102225"/>
            <a:ext cx="3548100" cy="583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GB" sz="2400" dirty="0">
                <a:solidFill>
                  <a:schemeClr val="dk1"/>
                </a:solidFill>
                <a:latin typeface="Average"/>
                <a:ea typeface="Average"/>
                <a:cs typeface="Average"/>
                <a:sym typeface="Average"/>
              </a:rPr>
              <a:t>Google: Digital Wellbeing</a:t>
            </a:r>
            <a:endParaRPr sz="2400" dirty="0">
              <a:solidFill>
                <a:schemeClr val="dk1"/>
              </a:solidFill>
              <a:latin typeface="Average"/>
              <a:ea typeface="Average"/>
              <a:cs typeface="Average"/>
              <a:sym typeface="Average"/>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85"/>
                                        </p:tgtEl>
                                        <p:attrNameLst>
                                          <p:attrName>style.visibility</p:attrName>
                                        </p:attrNameLst>
                                      </p:cBhvr>
                                      <p:to>
                                        <p:strVal val="visible"/>
                                      </p:to>
                                    </p:set>
                                    <p:animEffect transition="in" filter="fade">
                                      <p:cBhvr>
                                        <p:cTn id="7" dur="1000"/>
                                        <p:tgtEl>
                                          <p:spTgt spid="4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90"/>
        <p:cNvGrpSpPr/>
        <p:nvPr/>
      </p:nvGrpSpPr>
      <p:grpSpPr>
        <a:xfrm>
          <a:off x="0" y="0"/>
          <a:ext cx="0" cy="0"/>
          <a:chOff x="0" y="0"/>
          <a:chExt cx="0" cy="0"/>
        </a:xfrm>
      </p:grpSpPr>
      <p:sp>
        <p:nvSpPr>
          <p:cNvPr id="492" name="Google Shape;492;p41"/>
          <p:cNvSpPr txBox="1">
            <a:spLocks noGrp="1"/>
          </p:cNvSpPr>
          <p:nvPr>
            <p:ph type="ctrTitle" idx="4294967295"/>
          </p:nvPr>
        </p:nvSpPr>
        <p:spPr>
          <a:xfrm>
            <a:off x="569900" y="636100"/>
            <a:ext cx="3203100" cy="6177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1600"/>
              </a:spcAft>
              <a:buClr>
                <a:schemeClr val="dk1"/>
              </a:buClr>
              <a:buSzPts val="4000"/>
              <a:buFont typeface="Oswald"/>
              <a:buNone/>
            </a:pPr>
            <a:r>
              <a:rPr lang="en-GB" sz="2700" b="0" i="0" u="none" strike="noStrike" cap="none" dirty="0">
                <a:solidFill>
                  <a:schemeClr val="dk1"/>
                </a:solidFill>
                <a:latin typeface="Oswald"/>
                <a:ea typeface="Oswald"/>
                <a:cs typeface="Oswald"/>
                <a:sym typeface="Oswald"/>
              </a:rPr>
              <a:t>Online Safety Website </a:t>
            </a:r>
            <a:endParaRPr sz="2700" b="0" i="0" u="none" strike="noStrike" cap="none" dirty="0">
              <a:solidFill>
                <a:schemeClr val="dk1"/>
              </a:solidFill>
              <a:latin typeface="Oswald"/>
              <a:ea typeface="Oswald"/>
              <a:cs typeface="Oswald"/>
              <a:sym typeface="Oswald"/>
            </a:endParaRPr>
          </a:p>
        </p:txBody>
      </p:sp>
      <p:pic>
        <p:nvPicPr>
          <p:cNvPr id="491" name="Google Shape;491;p41" descr="Screen shot  1 of online safety website"/>
          <p:cNvPicPr preferRelativeResize="0"/>
          <p:nvPr/>
        </p:nvPicPr>
        <p:blipFill rotWithShape="1">
          <a:blip r:embed="rId3">
            <a:alphaModFix/>
          </a:blip>
          <a:srcRect/>
          <a:stretch/>
        </p:blipFill>
        <p:spPr>
          <a:xfrm>
            <a:off x="721642" y="2335033"/>
            <a:ext cx="3914133" cy="3854832"/>
          </a:xfrm>
          <a:prstGeom prst="rect">
            <a:avLst/>
          </a:prstGeom>
          <a:noFill/>
          <a:ln w="19050" cap="flat" cmpd="sng">
            <a:solidFill>
              <a:schemeClr val="dk2"/>
            </a:solidFill>
            <a:prstDash val="solid"/>
            <a:round/>
            <a:headEnd type="none" w="sm" len="sm"/>
            <a:tailEnd type="none" w="sm" len="sm"/>
          </a:ln>
          <a:effectLst>
            <a:outerShdw blurRad="57150" dist="19050" dir="5400000" algn="bl" rotWithShape="0">
              <a:srgbClr val="000000">
                <a:alpha val="50000"/>
              </a:srgbClr>
            </a:outerShdw>
          </a:effectLst>
        </p:spPr>
      </p:pic>
      <p:pic>
        <p:nvPicPr>
          <p:cNvPr id="493" name="Google Shape;493;p41" descr="Screen shot 2 of online safety website"/>
          <p:cNvPicPr preferRelativeResize="0"/>
          <p:nvPr/>
        </p:nvPicPr>
        <p:blipFill rotWithShape="1">
          <a:blip r:embed="rId4">
            <a:alphaModFix/>
          </a:blip>
          <a:srcRect/>
          <a:stretch/>
        </p:blipFill>
        <p:spPr>
          <a:xfrm>
            <a:off x="3281537" y="1704908"/>
            <a:ext cx="3515565" cy="3950801"/>
          </a:xfrm>
          <a:prstGeom prst="rect">
            <a:avLst/>
          </a:prstGeom>
          <a:noFill/>
          <a:ln>
            <a:noFill/>
          </a:ln>
          <a:effectLst>
            <a:outerShdw blurRad="57150" dist="19050" dir="5400000" algn="bl" rotWithShape="0">
              <a:srgbClr val="000000">
                <a:alpha val="50000"/>
              </a:srgbClr>
            </a:outerShdw>
          </a:effectLst>
        </p:spPr>
      </p:pic>
      <p:pic>
        <p:nvPicPr>
          <p:cNvPr id="494" name="Google Shape;494;p41" descr="Screen shot 3 of online safety website"/>
          <p:cNvPicPr preferRelativeResize="0"/>
          <p:nvPr/>
        </p:nvPicPr>
        <p:blipFill rotWithShape="1">
          <a:blip r:embed="rId5">
            <a:alphaModFix/>
          </a:blip>
          <a:srcRect/>
          <a:stretch/>
        </p:blipFill>
        <p:spPr>
          <a:xfrm>
            <a:off x="5379699" y="636100"/>
            <a:ext cx="3579901" cy="4008366"/>
          </a:xfrm>
          <a:prstGeom prst="rect">
            <a:avLst/>
          </a:prstGeom>
          <a:noFill/>
          <a:ln>
            <a:noFill/>
          </a:ln>
          <a:effectLst>
            <a:outerShdw blurRad="57150" dist="19050" dir="5400000" algn="bl" rotWithShape="0">
              <a:srgbClr val="000000">
                <a:alpha val="50000"/>
              </a:srgbClr>
            </a:outerShdw>
          </a:effectLst>
        </p:spPr>
      </p:pic>
      <p:pic>
        <p:nvPicPr>
          <p:cNvPr id="495" name="Google Shape;495;p41" descr="QR code "/>
          <p:cNvPicPr preferRelativeResize="0"/>
          <p:nvPr/>
        </p:nvPicPr>
        <p:blipFill>
          <a:blip r:embed="rId6">
            <a:alphaModFix/>
          </a:blip>
          <a:stretch>
            <a:fillRect/>
          </a:stretch>
        </p:blipFill>
        <p:spPr>
          <a:xfrm>
            <a:off x="9428350" y="636100"/>
            <a:ext cx="2182625" cy="218262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609F6A"/>
        </a:solidFill>
        <a:effectLst/>
      </p:bgPr>
    </p:bg>
    <p:spTree>
      <p:nvGrpSpPr>
        <p:cNvPr id="1" name="Shape 499"/>
        <p:cNvGrpSpPr/>
        <p:nvPr/>
      </p:nvGrpSpPr>
      <p:grpSpPr>
        <a:xfrm>
          <a:off x="0" y="0"/>
          <a:ext cx="0" cy="0"/>
          <a:chOff x="0" y="0"/>
          <a:chExt cx="0" cy="0"/>
        </a:xfrm>
      </p:grpSpPr>
      <p:sp>
        <p:nvSpPr>
          <p:cNvPr id="500" name="Google Shape;500;p43"/>
          <p:cNvSpPr txBox="1">
            <a:spLocks noGrp="1"/>
          </p:cNvSpPr>
          <p:nvPr>
            <p:ph type="title"/>
          </p:nvPr>
        </p:nvSpPr>
        <p:spPr>
          <a:xfrm>
            <a:off x="657224" y="499533"/>
            <a:ext cx="10772700" cy="1658100"/>
          </a:xfrm>
          <a:prstGeom prst="rect">
            <a:avLst/>
          </a:prstGeom>
          <a:noFill/>
          <a:ln>
            <a:noFill/>
          </a:ln>
        </p:spPr>
        <p:txBody>
          <a:bodyPr spcFirstLastPara="1" wrap="square" lIns="91425" tIns="45700" rIns="91425" bIns="45700" anchor="ctr" anchorCtr="0">
            <a:normAutofit/>
          </a:bodyPr>
          <a:lstStyle/>
          <a:p>
            <a:pPr marL="0" lvl="0" indent="0" algn="l" rtl="0">
              <a:lnSpc>
                <a:spcPct val="85000"/>
              </a:lnSpc>
              <a:spcBef>
                <a:spcPts val="0"/>
              </a:spcBef>
              <a:spcAft>
                <a:spcPts val="0"/>
              </a:spcAft>
              <a:buSzPts val="1800"/>
              <a:buNone/>
            </a:pPr>
            <a:r>
              <a:rPr lang="en-GB" dirty="0">
                <a:latin typeface="Calibri"/>
                <a:ea typeface="Calibri"/>
                <a:cs typeface="Calibri"/>
                <a:sym typeface="Calibri"/>
              </a:rPr>
              <a:t>Further Training and Support</a:t>
            </a:r>
            <a:endParaRPr dirty="0">
              <a:latin typeface="Calibri"/>
              <a:ea typeface="Calibri"/>
              <a:cs typeface="Calibri"/>
              <a:sym typeface="Calibri"/>
            </a:endParaRPr>
          </a:p>
        </p:txBody>
      </p:sp>
      <p:sp>
        <p:nvSpPr>
          <p:cNvPr id="501" name="Google Shape;501;p43"/>
          <p:cNvSpPr txBox="1">
            <a:spLocks noGrp="1"/>
          </p:cNvSpPr>
          <p:nvPr>
            <p:ph type="body" idx="1"/>
          </p:nvPr>
        </p:nvSpPr>
        <p:spPr>
          <a:xfrm>
            <a:off x="676650" y="2011674"/>
            <a:ext cx="10753800" cy="4158000"/>
          </a:xfrm>
          <a:prstGeom prst="rect">
            <a:avLst/>
          </a:prstGeom>
          <a:noFill/>
          <a:ln>
            <a:noFill/>
          </a:ln>
        </p:spPr>
        <p:txBody>
          <a:bodyPr spcFirstLastPara="1" wrap="square" lIns="91425" tIns="45700" rIns="91425" bIns="45700" anchor="t" anchorCtr="0">
            <a:normAutofit lnSpcReduction="10000"/>
          </a:bodyPr>
          <a:lstStyle/>
          <a:p>
            <a:pPr marL="457200" lvl="0" indent="-368300" algn="l" rtl="0">
              <a:lnSpc>
                <a:spcPct val="115000"/>
              </a:lnSpc>
              <a:spcBef>
                <a:spcPts val="130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CEOP - deep dive half day course.</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Online Safety at Home  - for parents and carers</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An introduction to AI in education</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AI Risks to children</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Teaching Online Safety</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Cyber Awareness</a:t>
            </a:r>
            <a:endParaRPr sz="2800" dirty="0">
              <a:solidFill>
                <a:schemeClr val="dk1"/>
              </a:solidFill>
              <a:latin typeface="Calibri" panose="020F0502020204030204" pitchFamily="34" charset="0"/>
              <a:cs typeface="Calibri" panose="020F0502020204030204" pitchFamily="34" charset="0"/>
            </a:endParaRPr>
          </a:p>
          <a:p>
            <a:pPr marL="457200" lvl="0" indent="-368300" algn="l" rtl="0">
              <a:lnSpc>
                <a:spcPct val="115000"/>
              </a:lnSpc>
              <a:spcBef>
                <a:spcPts val="0"/>
              </a:spcBef>
              <a:spcAft>
                <a:spcPts val="0"/>
              </a:spcAft>
              <a:buClr>
                <a:schemeClr val="dk1"/>
              </a:buClr>
              <a:buSzPts val="2200"/>
              <a:buChar char="●"/>
            </a:pPr>
            <a:r>
              <a:rPr lang="en-GB" sz="2800" dirty="0">
                <a:solidFill>
                  <a:schemeClr val="dk1"/>
                </a:solidFill>
                <a:latin typeface="Calibri" panose="020F0502020204030204" pitchFamily="34" charset="0"/>
                <a:cs typeface="Calibri" panose="020F0502020204030204" pitchFamily="34" charset="0"/>
              </a:rPr>
              <a:t>Filtering, monitoring and Reporting.</a:t>
            </a:r>
            <a:endParaRPr sz="2800" dirty="0">
              <a:solidFill>
                <a:schemeClr val="dk1"/>
              </a:solidFill>
              <a:latin typeface="Calibri" panose="020F0502020204030204" pitchFamily="34" charset="0"/>
              <a:cs typeface="Calibri" panose="020F0502020204030204" pitchFamily="34" charset="0"/>
            </a:endParaRPr>
          </a:p>
          <a:p>
            <a:pPr marL="457200" lvl="0" indent="0" algn="l" rtl="0">
              <a:lnSpc>
                <a:spcPct val="115000"/>
              </a:lnSpc>
              <a:spcBef>
                <a:spcPts val="1300"/>
              </a:spcBef>
              <a:spcAft>
                <a:spcPts val="0"/>
              </a:spcAft>
              <a:buNone/>
            </a:pPr>
            <a:r>
              <a:rPr lang="en-GB" sz="2800" dirty="0">
                <a:solidFill>
                  <a:schemeClr val="dk1"/>
                </a:solidFill>
                <a:latin typeface="Calibri" panose="020F0502020204030204" pitchFamily="34" charset="0"/>
                <a:cs typeface="Calibri" panose="020F0502020204030204" pitchFamily="34" charset="0"/>
              </a:rPr>
              <a:t>See our guide for all available sessions and dates.</a:t>
            </a:r>
            <a:endParaRPr sz="2800" dirty="0">
              <a:solidFill>
                <a:schemeClr val="dk1"/>
              </a:solidFill>
              <a:latin typeface="Calibri" panose="020F0502020204030204" pitchFamily="34" charset="0"/>
              <a:cs typeface="Calibri" panose="020F0502020204030204" pitchFamily="34" charset="0"/>
            </a:endParaRPr>
          </a:p>
        </p:txBody>
      </p:sp>
      <p:pic>
        <p:nvPicPr>
          <p:cNvPr id="502" name="Google Shape;502;p43" descr="QR code"/>
          <p:cNvPicPr preferRelativeResize="0"/>
          <p:nvPr/>
        </p:nvPicPr>
        <p:blipFill>
          <a:blip r:embed="rId3">
            <a:alphaModFix/>
          </a:blip>
          <a:stretch>
            <a:fillRect/>
          </a:stretch>
        </p:blipFill>
        <p:spPr>
          <a:xfrm>
            <a:off x="9428350" y="636100"/>
            <a:ext cx="2182625" cy="2182625"/>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late">
  <a:themeElements>
    <a:clrScheme name="Slate">
      <a:dk1>
        <a:srgbClr val="FFFFFF"/>
      </a:dk1>
      <a:lt1>
        <a:srgbClr val="37474F"/>
      </a:lt1>
      <a:dk2>
        <a:srgbClr val="9E9E9E"/>
      </a:dk2>
      <a:lt2>
        <a:srgbClr val="E0E0E0"/>
      </a:lt2>
      <a:accent1>
        <a:srgbClr val="616161"/>
      </a:accent1>
      <a:accent2>
        <a:srgbClr val="78909C"/>
      </a:accent2>
      <a:accent3>
        <a:srgbClr val="CACACA"/>
      </a:accent3>
      <a:accent4>
        <a:srgbClr val="64FFDA"/>
      </a:accent4>
      <a:accent5>
        <a:srgbClr val="FFD966"/>
      </a:accent5>
      <a:accent6>
        <a:srgbClr val="F5F5F5"/>
      </a:accent6>
      <a:hlink>
        <a:srgbClr val="FFD966"/>
      </a:hlink>
      <a:folHlink>
        <a:srgbClr val="FFD96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1411</TotalTime>
  <Words>6784</Words>
  <Application>Microsoft Macintosh PowerPoint</Application>
  <PresentationFormat>Widescreen</PresentationFormat>
  <Paragraphs>338</Paragraphs>
  <Slides>33</Slides>
  <Notes>33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33</vt:i4>
      </vt:variant>
    </vt:vector>
  </HeadingPairs>
  <TitlesOfParts>
    <vt:vector size="42" baseType="lpstr">
      <vt:lpstr>Calibri</vt:lpstr>
      <vt:lpstr>Montserrat</vt:lpstr>
      <vt:lpstr>Oswald</vt:lpstr>
      <vt:lpstr>Arial</vt:lpstr>
      <vt:lpstr>Google Sans</vt:lpstr>
      <vt:lpstr>Average</vt:lpstr>
      <vt:lpstr>Office Theme</vt:lpstr>
      <vt:lpstr>Slate</vt:lpstr>
      <vt:lpstr>Office Theme</vt:lpstr>
      <vt:lpstr>Online Safety Annual Update</vt:lpstr>
      <vt:lpstr>Know the 4 categories of online risk. Identify indicators of online harm. Demonstrate a child centred approach. Explain your school’s reporting process. Apply critical thinking to a given scenario to identify risk.</vt:lpstr>
      <vt:lpstr>Infographic – the digitally resilient child.</vt:lpstr>
      <vt:lpstr>Risks: The four Cs</vt:lpstr>
      <vt:lpstr>Contact </vt:lpstr>
      <vt:lpstr>Examples of harmful online contact</vt:lpstr>
      <vt:lpstr>Emerging risk: AI - Chatbots</vt:lpstr>
      <vt:lpstr>Conduct</vt:lpstr>
      <vt:lpstr>Overview of Conduct</vt:lpstr>
      <vt:lpstr>Simulation 1</vt:lpstr>
      <vt:lpstr>Discuss: Online Interactions</vt:lpstr>
      <vt:lpstr>Online Safety Annual Update</vt:lpstr>
      <vt:lpstr>Content </vt:lpstr>
      <vt:lpstr>Content overview</vt:lpstr>
      <vt:lpstr>About Misogyny</vt:lpstr>
      <vt:lpstr>Simulation 2</vt:lpstr>
      <vt:lpstr>Discuss: Misogyny &amp; the Manosphere </vt:lpstr>
      <vt:lpstr>Online Safety Annual Update</vt:lpstr>
      <vt:lpstr>Commerce </vt:lpstr>
      <vt:lpstr>Commerce overview</vt:lpstr>
      <vt:lpstr>Simulation 3</vt:lpstr>
      <vt:lpstr>Contact Conduct Content Commerce</vt:lpstr>
      <vt:lpstr>Ages 5-7</vt:lpstr>
      <vt:lpstr>Ages 8-11</vt:lpstr>
      <vt:lpstr>Ages 12-14</vt:lpstr>
      <vt:lpstr>Your Responsibilities </vt:lpstr>
      <vt:lpstr>Your Responsibilities </vt:lpstr>
      <vt:lpstr>Your Responsibilities </vt:lpstr>
      <vt:lpstr>Personal Online Safety</vt:lpstr>
      <vt:lpstr>Wellbeing &amp; Role Modelling</vt:lpstr>
      <vt:lpstr>Digital Wellbeing by Google</vt:lpstr>
      <vt:lpstr>Online Safety Website </vt:lpstr>
      <vt:lpstr>Further Training and 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Jennifer Harris</cp:lastModifiedBy>
  <cp:revision>2</cp:revision>
  <dcterms:modified xsi:type="dcterms:W3CDTF">2026-09-01T13:25:47Z</dcterms:modified>
</cp:coreProperties>
</file>